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38"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195A-D49C-4989-8C40-B21EB29CC1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467E4A-9FD0-48D4-BCDB-D91E0C3A8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DBA853-3040-414B-A8BE-3B32E49C9415}"/>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5" name="Footer Placeholder 4">
            <a:extLst>
              <a:ext uri="{FF2B5EF4-FFF2-40B4-BE49-F238E27FC236}">
                <a16:creationId xmlns:a16="http://schemas.microsoft.com/office/drawing/2014/main" id="{63C16F30-E4C2-4FA9-93AD-0AFE89675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F50E0-75A3-47AC-AD45-46EBE4E1EA32}"/>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63427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2B8D-B5C6-4853-95F7-80166EF18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52CA5E-2876-4921-BB8E-25D094D92F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52E2D-EB43-46ED-B062-D33AE69BF697}"/>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5" name="Footer Placeholder 4">
            <a:extLst>
              <a:ext uri="{FF2B5EF4-FFF2-40B4-BE49-F238E27FC236}">
                <a16:creationId xmlns:a16="http://schemas.microsoft.com/office/drawing/2014/main" id="{21CBD4A5-C458-47BB-B39C-10C39DD49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87DCC-5B5F-46CD-9DD8-ADCDC438F4C6}"/>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816044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3DB623-30EC-40B9-B247-A810B189B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5E4617-BD67-4F01-9AE4-72750E5B1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558E9-1274-4DB6-8918-DB625BE43023}"/>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5" name="Footer Placeholder 4">
            <a:extLst>
              <a:ext uri="{FF2B5EF4-FFF2-40B4-BE49-F238E27FC236}">
                <a16:creationId xmlns:a16="http://schemas.microsoft.com/office/drawing/2014/main" id="{29062F0F-4517-46ED-A033-6C1695744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105A8-4A3B-459F-80DC-CD53DD70BC17}"/>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12330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7C45-4B45-4EF3-9F0D-91B860E83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9EFC0-E239-429A-9B98-B51611C2B2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43572-401B-4BB8-90DF-60800DB39950}"/>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5" name="Footer Placeholder 4">
            <a:extLst>
              <a:ext uri="{FF2B5EF4-FFF2-40B4-BE49-F238E27FC236}">
                <a16:creationId xmlns:a16="http://schemas.microsoft.com/office/drawing/2014/main" id="{C254EEF5-6E63-481B-8DC4-642DA1DD2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818AC-6579-4201-8B34-A3F242B8D8F6}"/>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1007213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2263-349D-4212-9C3F-D9A7FF215A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3009E7-E472-4CFA-B380-425E0C0249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A5CFFB-F9A4-47EC-93E6-18CDDD2EA188}"/>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5" name="Footer Placeholder 4">
            <a:extLst>
              <a:ext uri="{FF2B5EF4-FFF2-40B4-BE49-F238E27FC236}">
                <a16:creationId xmlns:a16="http://schemas.microsoft.com/office/drawing/2014/main" id="{14D0427C-86EC-440D-B5BF-6BCE6F6C7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6E986-90EB-40D6-901C-21DA5D5615E3}"/>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787201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5FFD-A4C6-4640-94D6-DD98722EA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39C737-FE0A-400F-8B28-8B6563BD8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AE1B48-82E6-4D3D-8FC5-1B2EC2A1D2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00CDD-50FE-444F-AB80-6E08E7FA9FF3}"/>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6" name="Footer Placeholder 5">
            <a:extLst>
              <a:ext uri="{FF2B5EF4-FFF2-40B4-BE49-F238E27FC236}">
                <a16:creationId xmlns:a16="http://schemas.microsoft.com/office/drawing/2014/main" id="{921338E6-242F-4463-8575-0AE8B1DC6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F6328B-AAB5-4B73-AE77-BF2EC00F0978}"/>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3472425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1161-0C7B-45C5-A22A-1F5A841FCF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68F9CF-AA58-463D-ABCD-F2C678BC6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0A8747-5B97-475A-B008-3F19F89567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46E5C8-540A-40A6-BF46-7A4040EDD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5B5447-C6DA-40C7-ADFA-6078050568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9301F-483B-43B8-9E0C-C1E81B5EF796}"/>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8" name="Footer Placeholder 7">
            <a:extLst>
              <a:ext uri="{FF2B5EF4-FFF2-40B4-BE49-F238E27FC236}">
                <a16:creationId xmlns:a16="http://schemas.microsoft.com/office/drawing/2014/main" id="{E0D54C42-AA7F-4E35-AE17-01D274C2CE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550E6-2D53-425D-8A0F-D3A258A0BAA9}"/>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288417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6AAA-A0E9-4123-B1EC-8893E72FF9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5308AD-226D-4638-8D52-2E5DB8A38F55}"/>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4" name="Footer Placeholder 3">
            <a:extLst>
              <a:ext uri="{FF2B5EF4-FFF2-40B4-BE49-F238E27FC236}">
                <a16:creationId xmlns:a16="http://schemas.microsoft.com/office/drawing/2014/main" id="{A16C912A-65B0-4933-BC73-B85A5A6494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70CF05-7F86-4A9C-BCC2-8D4E6B6742FA}"/>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2094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D516D-7297-4F41-9399-D422EC3F2B12}"/>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3" name="Footer Placeholder 2">
            <a:extLst>
              <a:ext uri="{FF2B5EF4-FFF2-40B4-BE49-F238E27FC236}">
                <a16:creationId xmlns:a16="http://schemas.microsoft.com/office/drawing/2014/main" id="{933EC6A2-4F36-41ED-98C2-4A898B1FE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1F8104-452D-48E2-8210-490285D087EC}"/>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990050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B74B-D9A1-413B-A1EA-A03680003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39E46-CC91-4862-8C55-ABEDDB047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BAEE37-2C8D-4B5E-B7E3-9DEC2EF47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6F318-3C79-478D-8575-7A31205F2A3E}"/>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6" name="Footer Placeholder 5">
            <a:extLst>
              <a:ext uri="{FF2B5EF4-FFF2-40B4-BE49-F238E27FC236}">
                <a16:creationId xmlns:a16="http://schemas.microsoft.com/office/drawing/2014/main" id="{44C5676D-E5D5-42D1-A7D9-DBF529046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44A1B-FBAD-4B20-80C9-D645ED45D8CD}"/>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1248394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D706-4165-42D3-9739-88C7293A13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C3F04D-69AA-4CD1-976D-44F7B2619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A42E19-FE04-49BB-AAD6-3162649396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731AB-7FFC-4E4D-AA2B-7235AD8EBA73}"/>
              </a:ext>
            </a:extLst>
          </p:cNvPr>
          <p:cNvSpPr>
            <a:spLocks noGrp="1"/>
          </p:cNvSpPr>
          <p:nvPr>
            <p:ph type="dt" sz="half" idx="10"/>
          </p:nvPr>
        </p:nvSpPr>
        <p:spPr/>
        <p:txBody>
          <a:bodyPr/>
          <a:lstStyle/>
          <a:p>
            <a:fld id="{18278C93-B9FD-4EEA-8987-44E6FC20D4F6}" type="datetimeFigureOut">
              <a:rPr lang="en-US" smtClean="0"/>
              <a:t>6/12/2023</a:t>
            </a:fld>
            <a:endParaRPr lang="en-US"/>
          </a:p>
        </p:txBody>
      </p:sp>
      <p:sp>
        <p:nvSpPr>
          <p:cNvPr id="6" name="Footer Placeholder 5">
            <a:extLst>
              <a:ext uri="{FF2B5EF4-FFF2-40B4-BE49-F238E27FC236}">
                <a16:creationId xmlns:a16="http://schemas.microsoft.com/office/drawing/2014/main" id="{388C262E-E3F5-4620-8F59-E9F005908B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561E6-8A37-4F4F-8591-E3FA8740397C}"/>
              </a:ext>
            </a:extLst>
          </p:cNvPr>
          <p:cNvSpPr>
            <a:spLocks noGrp="1"/>
          </p:cNvSpPr>
          <p:nvPr>
            <p:ph type="sldNum" sz="quarter" idx="12"/>
          </p:nvPr>
        </p:nvSpPr>
        <p:spPr/>
        <p:txBody>
          <a:bodyPr/>
          <a:lstStyle/>
          <a:p>
            <a:fld id="{1280062E-1D10-438F-AAB6-DA1BCCAFB798}" type="slidenum">
              <a:rPr lang="en-US" smtClean="0"/>
              <a:t>‹#›</a:t>
            </a:fld>
            <a:endParaRPr lang="en-US"/>
          </a:p>
        </p:txBody>
      </p:sp>
    </p:spTree>
    <p:extLst>
      <p:ext uri="{BB962C8B-B14F-4D97-AF65-F5344CB8AC3E}">
        <p14:creationId xmlns:p14="http://schemas.microsoft.com/office/powerpoint/2010/main" val="79961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D251C4-A62A-4126-B0BE-C5E183D02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16B464-2B29-4C55-A02C-A8415AAFA6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D9BF6-14B1-4550-AAF7-AEB49C7C5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78C93-B9FD-4EEA-8987-44E6FC20D4F6}" type="datetimeFigureOut">
              <a:rPr lang="en-US" smtClean="0"/>
              <a:t>6/12/2023</a:t>
            </a:fld>
            <a:endParaRPr lang="en-US"/>
          </a:p>
        </p:txBody>
      </p:sp>
      <p:sp>
        <p:nvSpPr>
          <p:cNvPr id="5" name="Footer Placeholder 4">
            <a:extLst>
              <a:ext uri="{FF2B5EF4-FFF2-40B4-BE49-F238E27FC236}">
                <a16:creationId xmlns:a16="http://schemas.microsoft.com/office/drawing/2014/main" id="{DAF55E62-419E-4ECB-87DF-A13A4D0410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B5CCA7-A22C-4612-898A-1FC0F1FBF5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0062E-1D10-438F-AAB6-DA1BCCAFB798}" type="slidenum">
              <a:rPr lang="en-US" smtClean="0"/>
              <a:t>‹#›</a:t>
            </a:fld>
            <a:endParaRPr lang="en-US"/>
          </a:p>
        </p:txBody>
      </p:sp>
    </p:spTree>
    <p:extLst>
      <p:ext uri="{BB962C8B-B14F-4D97-AF65-F5344CB8AC3E}">
        <p14:creationId xmlns:p14="http://schemas.microsoft.com/office/powerpoint/2010/main" val="1090736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zerotech.club/esp32-gp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dotblogs.com.tw/JWPL102216/2016/12/10/213049" TargetMode="External"/><Relationship Id="rId2" Type="http://schemas.openxmlformats.org/officeDocument/2006/relationships/hyperlink" Target="https://learn.adafruit.com/i2c-addresses/the-list"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hyperlink" Target="https://thingspeak.com/channels/2167549" TargetMode="Externa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3E9KYg2nBQ"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youtu.be/B3E9KYg2nB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72EC-4F05-493F-90E0-38C8B196380B}"/>
              </a:ext>
            </a:extLst>
          </p:cNvPr>
          <p:cNvSpPr>
            <a:spLocks noGrp="1"/>
          </p:cNvSpPr>
          <p:nvPr>
            <p:ph type="ctrTitle"/>
          </p:nvPr>
        </p:nvSpPr>
        <p:spPr>
          <a:xfrm>
            <a:off x="1524000" y="1122363"/>
            <a:ext cx="9144000" cy="1895157"/>
          </a:xfrm>
        </p:spPr>
        <p:txBody>
          <a:bodyPr>
            <a:normAutofit/>
          </a:bodyPr>
          <a:lstStyle/>
          <a:p>
            <a:pPr algn="l">
              <a:lnSpc>
                <a:spcPct val="107000"/>
              </a:lnSpc>
              <a:spcAft>
                <a:spcPts val="800"/>
              </a:spcAft>
            </a:pPr>
            <a:r>
              <a:rPr lang="en-US" sz="3200" dirty="0">
                <a:effectLst/>
                <a:latin typeface="標楷體" panose="03000509000000000000" pitchFamily="65" charset="-120"/>
                <a:ea typeface="標楷體" panose="03000509000000000000" pitchFamily="65" charset="-120"/>
                <a:cs typeface="Times New Roman" panose="02020603050405020304" pitchFamily="18" charset="0"/>
              </a:rPr>
              <a:t>111B</a:t>
            </a:r>
            <a:r>
              <a:rPr lang="zh-TW" sz="3200" dirty="0">
                <a:effectLst/>
                <a:latin typeface="標楷體" panose="03000509000000000000" pitchFamily="65" charset="-120"/>
                <a:ea typeface="標楷體" panose="03000509000000000000" pitchFamily="65" charset="-120"/>
                <a:cs typeface="Times New Roman" panose="02020603050405020304" pitchFamily="18" charset="0"/>
              </a:rPr>
              <a:t>人工智慧及其應用期末專題報告</a:t>
            </a:r>
            <a:r>
              <a:rPr lang="en-US" sz="3200" dirty="0">
                <a:effectLst/>
                <a:latin typeface="標楷體" panose="03000509000000000000" pitchFamily="65" charset="-120"/>
                <a:ea typeface="標楷體" panose="03000509000000000000" pitchFamily="65" charset="-120"/>
                <a:cs typeface="Times New Roman" panose="02020603050405020304" pitchFamily="18" charset="0"/>
              </a:rPr>
              <a:t> Part </a:t>
            </a:r>
            <a:r>
              <a:rPr lang="en-US" sz="3200" dirty="0">
                <a:effectLst/>
                <a:latin typeface="標楷體" panose="03000509000000000000" pitchFamily="65" charset="-120"/>
                <a:ea typeface="標楷體" panose="03000509000000000000" pitchFamily="65" charset="-120"/>
                <a:cs typeface="Calibri" panose="020F0502020204030204" pitchFamily="34" charset="0"/>
              </a:rPr>
              <a:t>I </a:t>
            </a:r>
            <a:br>
              <a:rPr lang="en-US" sz="3200" dirty="0">
                <a:effectLst/>
                <a:latin typeface="標楷體" panose="03000509000000000000" pitchFamily="65" charset="-120"/>
                <a:ea typeface="標楷體" panose="03000509000000000000" pitchFamily="65" charset="-120"/>
                <a:cs typeface="Times New Roman" panose="02020603050405020304" pitchFamily="18" charset="0"/>
              </a:rPr>
            </a:br>
            <a:r>
              <a:rPr lang="zh-TW" sz="3200" dirty="0">
                <a:effectLst/>
                <a:latin typeface="標楷體" panose="03000509000000000000" pitchFamily="65" charset="-120"/>
                <a:ea typeface="標楷體" panose="03000509000000000000" pitchFamily="65" charset="-120"/>
                <a:cs typeface="Calibri" panose="020F0502020204030204" pitchFamily="34" charset="0"/>
              </a:rPr>
              <a:t>主題</a:t>
            </a:r>
            <a:r>
              <a:rPr lang="en-US" sz="3200" dirty="0">
                <a:effectLst/>
                <a:latin typeface="標楷體" panose="03000509000000000000" pitchFamily="65" charset="-120"/>
                <a:ea typeface="標楷體" panose="03000509000000000000" pitchFamily="65" charset="-120"/>
                <a:cs typeface="Calibri" panose="020F0502020204030204" pitchFamily="34" charset="0"/>
              </a:rPr>
              <a:t>: ESP32</a:t>
            </a:r>
            <a:r>
              <a:rPr lang="zh-TW" sz="3200" dirty="0">
                <a:effectLst/>
                <a:latin typeface="標楷體" panose="03000509000000000000" pitchFamily="65" charset="-120"/>
                <a:ea typeface="標楷體" panose="03000509000000000000" pitchFamily="65" charset="-120"/>
                <a:cs typeface="Calibri" panose="020F0502020204030204" pitchFamily="34" charset="0"/>
              </a:rPr>
              <a:t>氣象站</a:t>
            </a:r>
            <a:endParaRPr lang="en-US" sz="3200" dirty="0">
              <a:latin typeface="標楷體" panose="03000509000000000000" pitchFamily="65" charset="-120"/>
              <a:ea typeface="標楷體" panose="03000509000000000000" pitchFamily="65" charset="-120"/>
            </a:endParaRPr>
          </a:p>
        </p:txBody>
      </p:sp>
      <p:sp>
        <p:nvSpPr>
          <p:cNvPr id="3" name="Subtitle 2">
            <a:extLst>
              <a:ext uri="{FF2B5EF4-FFF2-40B4-BE49-F238E27FC236}">
                <a16:creationId xmlns:a16="http://schemas.microsoft.com/office/drawing/2014/main" id="{B0B7A351-1834-4688-9320-0475CA306533}"/>
              </a:ext>
            </a:extLst>
          </p:cNvPr>
          <p:cNvSpPr>
            <a:spLocks noGrp="1"/>
          </p:cNvSpPr>
          <p:nvPr>
            <p:ph type="subTitle" idx="1"/>
          </p:nvPr>
        </p:nvSpPr>
        <p:spPr>
          <a:xfrm>
            <a:off x="1524000" y="4422530"/>
            <a:ext cx="9144000" cy="1802423"/>
          </a:xfrm>
        </p:spPr>
        <p:txBody>
          <a:bodyPr>
            <a:normAutofit/>
          </a:bodyPr>
          <a:lstStyle/>
          <a:p>
            <a:pPr algn="l"/>
            <a:r>
              <a:rPr lang="zh-TW" altLang="en-US" sz="2000" dirty="0">
                <a:latin typeface="標楷體" panose="03000509000000000000" pitchFamily="65" charset="-120"/>
                <a:ea typeface="標楷體" panose="03000509000000000000" pitchFamily="65" charset="-120"/>
              </a:rPr>
              <a:t>組別</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電子學實驗小組</a:t>
            </a:r>
          </a:p>
          <a:p>
            <a:pPr algn="l"/>
            <a:r>
              <a:rPr lang="zh-TW" altLang="en-US" sz="2000" dirty="0">
                <a:latin typeface="標楷體" panose="03000509000000000000" pitchFamily="65" charset="-120"/>
                <a:ea typeface="標楷體" panose="03000509000000000000" pitchFamily="65" charset="-120"/>
              </a:rPr>
              <a:t>組員</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謝在宥、李泳諒、施家畯</a:t>
            </a:r>
          </a:p>
          <a:p>
            <a:pPr algn="l"/>
            <a:r>
              <a:rPr lang="zh-TW" altLang="en-US" sz="2000" dirty="0">
                <a:latin typeface="標楷體" panose="03000509000000000000" pitchFamily="65" charset="-120"/>
                <a:ea typeface="標楷體" panose="03000509000000000000" pitchFamily="65" charset="-120"/>
              </a:rPr>
              <a:t>報告日期</a:t>
            </a:r>
            <a:r>
              <a:rPr lang="en-US" altLang="zh-TW" sz="2000" dirty="0">
                <a:latin typeface="標楷體" panose="03000509000000000000" pitchFamily="65" charset="-120"/>
                <a:ea typeface="標楷體" panose="03000509000000000000" pitchFamily="65" charset="-120"/>
              </a:rPr>
              <a:t>: 2023-06-13</a:t>
            </a:r>
          </a:p>
          <a:p>
            <a:pPr algn="l"/>
            <a:r>
              <a:rPr lang="zh-TW" altLang="en-US" sz="2000" dirty="0">
                <a:latin typeface="標楷體" panose="03000509000000000000" pitchFamily="65" charset="-120"/>
                <a:ea typeface="標楷體" panose="03000509000000000000" pitchFamily="65" charset="-120"/>
              </a:rPr>
              <a:t>製作</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謝在宥</a:t>
            </a:r>
          </a:p>
          <a:p>
            <a:pPr algn="l"/>
            <a:endParaRPr lang="en-US" sz="2000" dirty="0">
              <a:latin typeface="標楷體" panose="03000509000000000000" pitchFamily="65" charset="-120"/>
              <a:ea typeface="標楷體" panose="03000509000000000000" pitchFamily="65" charset="-120"/>
            </a:endParaRPr>
          </a:p>
        </p:txBody>
      </p:sp>
      <p:sp>
        <p:nvSpPr>
          <p:cNvPr id="4" name="Rectangle 3">
            <a:extLst>
              <a:ext uri="{FF2B5EF4-FFF2-40B4-BE49-F238E27FC236}">
                <a16:creationId xmlns:a16="http://schemas.microsoft.com/office/drawing/2014/main" id="{66C23511-40F9-4BE4-BED4-085C931B57FB}"/>
              </a:ext>
            </a:extLst>
          </p:cNvPr>
          <p:cNvSpPr/>
          <p:nvPr/>
        </p:nvSpPr>
        <p:spPr>
          <a:xfrm>
            <a:off x="265923" y="237931"/>
            <a:ext cx="11660154" cy="6382139"/>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1936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4760-082A-4F4B-918E-D218B4A00C8D}"/>
              </a:ext>
            </a:extLst>
          </p:cNvPr>
          <p:cNvSpPr>
            <a:spLocks noGrp="1"/>
          </p:cNvSpPr>
          <p:nvPr>
            <p:ph type="title"/>
          </p:nvPr>
        </p:nvSpPr>
        <p:spPr>
          <a:xfrm>
            <a:off x="838200" y="-635"/>
            <a:ext cx="10515600" cy="1325563"/>
          </a:xfrm>
        </p:spPr>
        <p:txBody>
          <a:bodyPr>
            <a:normAutofit/>
          </a:bodyPr>
          <a:lstStyle/>
          <a:p>
            <a:r>
              <a:rPr lang="zh-TW" altLang="en-US" sz="3000" dirty="0">
                <a:latin typeface="標楷體" panose="03000509000000000000" pitchFamily="65" charset="-120"/>
                <a:ea typeface="標楷體" panose="03000509000000000000" pitchFamily="65" charset="-120"/>
              </a:rPr>
              <a:t>五、</a:t>
            </a:r>
            <a:r>
              <a:rPr lang="en-US" altLang="zh-TW" sz="3000" dirty="0">
                <a:latin typeface="標楷體" panose="03000509000000000000" pitchFamily="65" charset="-120"/>
                <a:ea typeface="標楷體" panose="03000509000000000000" pitchFamily="65" charset="-120"/>
              </a:rPr>
              <a:t>3</a:t>
            </a:r>
            <a:r>
              <a:rPr lang="en-US" sz="3000" dirty="0">
                <a:latin typeface="標楷體" panose="03000509000000000000" pitchFamily="65" charset="-120"/>
                <a:ea typeface="標楷體" panose="03000509000000000000" pitchFamily="65" charset="-120"/>
              </a:rPr>
              <a:t>D</a:t>
            </a:r>
            <a:r>
              <a:rPr lang="zh-TW" altLang="en-US" sz="3000" dirty="0">
                <a:latin typeface="標楷體" panose="03000509000000000000" pitchFamily="65" charset="-120"/>
                <a:ea typeface="標楷體" panose="03000509000000000000" pitchFamily="65" charset="-120"/>
              </a:rPr>
              <a:t>列印物件、開始組裝</a:t>
            </a:r>
            <a:r>
              <a:rPr lang="en-US" altLang="zh-TW" sz="3000" dirty="0">
                <a:latin typeface="標楷體" panose="03000509000000000000" pitchFamily="65" charset="-120"/>
                <a:ea typeface="標楷體" panose="03000509000000000000" pitchFamily="65" charset="-120"/>
              </a:rPr>
              <a:t>(5/29)</a:t>
            </a:r>
            <a:endParaRPr lang="en-US" sz="3000" dirty="0">
              <a:latin typeface="標楷體" panose="03000509000000000000" pitchFamily="65" charset="-120"/>
              <a:ea typeface="標楷體" panose="03000509000000000000" pitchFamily="65" charset="-120"/>
            </a:endParaRPr>
          </a:p>
        </p:txBody>
      </p:sp>
      <p:pic>
        <p:nvPicPr>
          <p:cNvPr id="7" name="Picture 6">
            <a:extLst>
              <a:ext uri="{FF2B5EF4-FFF2-40B4-BE49-F238E27FC236}">
                <a16:creationId xmlns:a16="http://schemas.microsoft.com/office/drawing/2014/main" id="{FD849898-C588-4DEB-BEBE-4F24A9041087}"/>
              </a:ext>
            </a:extLst>
          </p:cNvPr>
          <p:cNvPicPr>
            <a:picLocks noChangeAspect="1"/>
          </p:cNvPicPr>
          <p:nvPr/>
        </p:nvPicPr>
        <p:blipFill>
          <a:blip r:embed="rId2"/>
          <a:stretch>
            <a:fillRect/>
          </a:stretch>
        </p:blipFill>
        <p:spPr>
          <a:xfrm>
            <a:off x="909320" y="1105560"/>
            <a:ext cx="8732520" cy="5463993"/>
          </a:xfrm>
          <a:prstGeom prst="rect">
            <a:avLst/>
          </a:prstGeom>
        </p:spPr>
      </p:pic>
    </p:spTree>
    <p:extLst>
      <p:ext uri="{BB962C8B-B14F-4D97-AF65-F5344CB8AC3E}">
        <p14:creationId xmlns:p14="http://schemas.microsoft.com/office/powerpoint/2010/main" val="319382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2D08C-BB8E-406E-8FB2-48D88FC25A5D}"/>
              </a:ext>
            </a:extLst>
          </p:cNvPr>
          <p:cNvSpPr txBox="1">
            <a:spLocks/>
          </p:cNvSpPr>
          <p:nvPr/>
        </p:nvSpPr>
        <p:spPr>
          <a:xfrm>
            <a:off x="838200" y="365125"/>
            <a:ext cx="10776070" cy="132556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Aft>
                <a:spcPts val="800"/>
              </a:spcAft>
            </a:pPr>
            <a:r>
              <a:rPr lang="zh-TW" altLang="en-US" sz="3000" dirty="0">
                <a:latin typeface="標楷體" panose="03000509000000000000" pitchFamily="65" charset="-120"/>
                <a:ea typeface="標楷體" panose="03000509000000000000" pitchFamily="65" charset="-120"/>
                <a:cs typeface="Calibri" panose="020F0502020204030204" pitchFamily="34" charset="0"/>
              </a:rPr>
              <a:t>肆</a:t>
            </a:r>
            <a:r>
              <a:rPr lang="zh-TW" sz="3000" dirty="0">
                <a:latin typeface="標楷體" panose="03000509000000000000" pitchFamily="65" charset="-120"/>
                <a:ea typeface="標楷體" panose="03000509000000000000" pitchFamily="65" charset="-120"/>
                <a:cs typeface="Calibri" panose="020F0502020204030204" pitchFamily="34" charset="0"/>
              </a:rPr>
              <a:t>、</a:t>
            </a:r>
            <a:r>
              <a:rPr lang="zh-TW" altLang="en-US" sz="3000" dirty="0">
                <a:latin typeface="標楷體" panose="03000509000000000000" pitchFamily="65" charset="-120"/>
                <a:ea typeface="標楷體" panose="03000509000000000000" pitchFamily="65" charset="-120"/>
                <a:cs typeface="Calibri" panose="020F0502020204030204" pitchFamily="34" charset="0"/>
              </a:rPr>
              <a:t>成品</a:t>
            </a:r>
            <a:br>
              <a:rPr lang="en-US" sz="3000" dirty="0">
                <a:latin typeface="標楷體" panose="03000509000000000000" pitchFamily="65" charset="-120"/>
                <a:ea typeface="標楷體" panose="03000509000000000000" pitchFamily="65" charset="-120"/>
                <a:cs typeface="Times New Roman" panose="02020603050405020304" pitchFamily="18" charset="0"/>
              </a:rPr>
            </a:br>
            <a:r>
              <a:rPr lang="zh-TW" altLang="en-US" sz="3000" dirty="0">
                <a:latin typeface="標楷體" panose="03000509000000000000" pitchFamily="65" charset="-120"/>
                <a:ea typeface="標楷體" panose="03000509000000000000" pitchFamily="65" charset="-120"/>
                <a:cs typeface="Calibri" panose="020F0502020204030204" pitchFamily="34" charset="0"/>
              </a:rPr>
              <a:t>一、</a:t>
            </a:r>
            <a:r>
              <a:rPr lang="en-US" altLang="zh-TW" sz="3000" dirty="0">
                <a:latin typeface="標楷體" panose="03000509000000000000" pitchFamily="65" charset="-120"/>
                <a:ea typeface="標楷體" panose="03000509000000000000" pitchFamily="65" charset="-120"/>
                <a:cs typeface="Calibri" panose="020F0502020204030204" pitchFamily="34" charset="0"/>
              </a:rPr>
              <a:t>ESP32 </a:t>
            </a:r>
            <a:r>
              <a:rPr lang="zh-TW" altLang="en-US" sz="3000" dirty="0">
                <a:latin typeface="標楷體" panose="03000509000000000000" pitchFamily="65" charset="-120"/>
                <a:ea typeface="標楷體" panose="03000509000000000000" pitchFamily="65" charset="-120"/>
                <a:cs typeface="Calibri" panose="020F0502020204030204" pitchFamily="34" charset="0"/>
              </a:rPr>
              <a:t>腳位選定</a:t>
            </a:r>
            <a:br>
              <a:rPr lang="en-US" sz="1800" dirty="0">
                <a:latin typeface="Calibri" panose="020F0502020204030204" pitchFamily="34" charset="0"/>
                <a:ea typeface="新細明體" panose="02020500000000000000" pitchFamily="18" charset="-120"/>
                <a:cs typeface="Times New Roman" panose="02020603050405020304" pitchFamily="18" charset="0"/>
              </a:rPr>
            </a:br>
            <a:endParaRPr lang="en-US" sz="3000" dirty="0">
              <a:latin typeface="標楷體" panose="03000509000000000000" pitchFamily="65" charset="-120"/>
              <a:ea typeface="標楷體" panose="03000509000000000000" pitchFamily="65" charset="-120"/>
            </a:endParaRPr>
          </a:p>
        </p:txBody>
      </p:sp>
      <p:sp>
        <p:nvSpPr>
          <p:cNvPr id="5" name="TextBox 4">
            <a:extLst>
              <a:ext uri="{FF2B5EF4-FFF2-40B4-BE49-F238E27FC236}">
                <a16:creationId xmlns:a16="http://schemas.microsoft.com/office/drawing/2014/main" id="{871822A2-CDDA-4561-B67A-ACAD1813BA95}"/>
              </a:ext>
            </a:extLst>
          </p:cNvPr>
          <p:cNvSpPr txBox="1"/>
          <p:nvPr/>
        </p:nvSpPr>
        <p:spPr>
          <a:xfrm>
            <a:off x="838200" y="6005146"/>
            <a:ext cx="5085046" cy="369332"/>
          </a:xfrm>
          <a:prstGeom prst="rect">
            <a:avLst/>
          </a:prstGeom>
          <a:noFill/>
        </p:spPr>
        <p:txBody>
          <a:bodyPr wrap="none" rtlCol="0">
            <a:spAutoFit/>
          </a:bodyPr>
          <a:lstStyle/>
          <a:p>
            <a:r>
              <a:rPr lang="zh-TW" sz="1800" dirty="0">
                <a:effectLst/>
                <a:latin typeface="Calibri" panose="020F0502020204030204" pitchFamily="34" charset="0"/>
                <a:ea typeface="標楷體" panose="03000509000000000000" pitchFamily="65" charset="-120"/>
                <a:cs typeface="Calibri" panose="020F0502020204030204" pitchFamily="34" charset="0"/>
              </a:rPr>
              <a:t>參考網址</a:t>
            </a:r>
            <a:r>
              <a:rPr lang="en-US" sz="1800" dirty="0">
                <a:effectLst/>
                <a:latin typeface="標楷體" panose="03000509000000000000" pitchFamily="65" charset="-120"/>
                <a:ea typeface="新細明體" panose="02020500000000000000" pitchFamily="18" charset="-120"/>
                <a:cs typeface="Calibri" panose="020F0502020204030204" pitchFamily="34" charset="0"/>
              </a:rPr>
              <a:t>:</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sz="1800" u="sng" dirty="0">
                <a:solidFill>
                  <a:srgbClr val="0563C1"/>
                </a:solidFill>
                <a:effectLst/>
                <a:latin typeface="標楷體" panose="03000509000000000000" pitchFamily="65" charset="-120"/>
                <a:ea typeface="新細明體" panose="02020500000000000000" pitchFamily="18" charset="-120"/>
                <a:cs typeface="Calibri" panose="020F0502020204030204" pitchFamily="34" charset="0"/>
                <a:hlinkClick r:id="rId2"/>
              </a:rPr>
              <a:t>https://zerotech.club/esp32-gpio/</a:t>
            </a:r>
            <a:endParaRPr lang="en-US"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6" name="Picture 5">
            <a:extLst>
              <a:ext uri="{FF2B5EF4-FFF2-40B4-BE49-F238E27FC236}">
                <a16:creationId xmlns:a16="http://schemas.microsoft.com/office/drawing/2014/main" id="{20B5C5D1-6A86-4A94-B982-87BF90D3DADC}"/>
              </a:ext>
            </a:extLst>
          </p:cNvPr>
          <p:cNvPicPr/>
          <p:nvPr/>
        </p:nvPicPr>
        <p:blipFill rotWithShape="1">
          <a:blip r:embed="rId3" cstate="print">
            <a:extLst>
              <a:ext uri="{28A0092B-C50C-407E-A947-70E740481C1C}">
                <a14:useLocalDpi xmlns:a14="http://schemas.microsoft.com/office/drawing/2010/main" val="0"/>
              </a:ext>
            </a:extLst>
          </a:blip>
          <a:srcRect r="40485"/>
          <a:stretch/>
        </p:blipFill>
        <p:spPr>
          <a:xfrm>
            <a:off x="964222" y="1609834"/>
            <a:ext cx="4047393" cy="3806227"/>
          </a:xfrm>
          <a:prstGeom prst="rect">
            <a:avLst/>
          </a:prstGeom>
        </p:spPr>
      </p:pic>
      <p:pic>
        <p:nvPicPr>
          <p:cNvPr id="17" name="Picture 16">
            <a:extLst>
              <a:ext uri="{FF2B5EF4-FFF2-40B4-BE49-F238E27FC236}">
                <a16:creationId xmlns:a16="http://schemas.microsoft.com/office/drawing/2014/main" id="{F352BA14-0FAF-4437-BDB4-7CDF21CFA403}"/>
              </a:ext>
            </a:extLst>
          </p:cNvPr>
          <p:cNvPicPr>
            <a:picLocks noChangeAspect="1"/>
          </p:cNvPicPr>
          <p:nvPr/>
        </p:nvPicPr>
        <p:blipFill>
          <a:blip r:embed="rId4"/>
          <a:stretch>
            <a:fillRect/>
          </a:stretch>
        </p:blipFill>
        <p:spPr>
          <a:xfrm>
            <a:off x="7086962" y="844952"/>
            <a:ext cx="3940629" cy="5028584"/>
          </a:xfrm>
          <a:prstGeom prst="rect">
            <a:avLst/>
          </a:prstGeom>
        </p:spPr>
      </p:pic>
      <p:sp>
        <p:nvSpPr>
          <p:cNvPr id="18" name="TextBox 17">
            <a:extLst>
              <a:ext uri="{FF2B5EF4-FFF2-40B4-BE49-F238E27FC236}">
                <a16:creationId xmlns:a16="http://schemas.microsoft.com/office/drawing/2014/main" id="{95211823-C1F9-4F29-B6BA-440C1A739B61}"/>
              </a:ext>
            </a:extLst>
          </p:cNvPr>
          <p:cNvSpPr txBox="1"/>
          <p:nvPr/>
        </p:nvSpPr>
        <p:spPr>
          <a:xfrm>
            <a:off x="6971288" y="5996397"/>
            <a:ext cx="2031325"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狀態指示燈號對照</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9511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B75E-9837-4C3F-8D43-3202FEF926D6}"/>
              </a:ext>
            </a:extLst>
          </p:cNvPr>
          <p:cNvSpPr>
            <a:spLocks noGrp="1"/>
          </p:cNvSpPr>
          <p:nvPr>
            <p:ph type="title"/>
          </p:nvPr>
        </p:nvSpPr>
        <p:spPr/>
        <p:txBody>
          <a:bodyPr>
            <a:normAutofit/>
          </a:bodyPr>
          <a:lstStyle/>
          <a:p>
            <a:r>
              <a:rPr lang="zh-TW" sz="3000" dirty="0">
                <a:effectLst/>
                <a:latin typeface="標楷體" panose="03000509000000000000" pitchFamily="65" charset="-120"/>
                <a:ea typeface="標楷體" panose="03000509000000000000" pitchFamily="65" charset="-120"/>
                <a:cs typeface="Calibri" panose="020F0502020204030204" pitchFamily="34" charset="0"/>
              </a:rPr>
              <a:t>三、</a:t>
            </a:r>
            <a:r>
              <a:rPr lang="en-US" sz="3000" dirty="0">
                <a:effectLst/>
                <a:latin typeface="標楷體" panose="03000509000000000000" pitchFamily="65" charset="-120"/>
                <a:ea typeface="標楷體" panose="03000509000000000000" pitchFamily="65" charset="-120"/>
                <a:cs typeface="Calibri" panose="020F0502020204030204" pitchFamily="34" charset="0"/>
              </a:rPr>
              <a:t>I</a:t>
            </a:r>
            <a:r>
              <a:rPr lang="en-US" sz="3000" baseline="30000" dirty="0">
                <a:effectLst/>
                <a:latin typeface="標楷體" panose="03000509000000000000" pitchFamily="65" charset="-120"/>
                <a:ea typeface="標楷體" panose="03000509000000000000" pitchFamily="65" charset="-120"/>
                <a:cs typeface="Calibri" panose="020F0502020204030204" pitchFamily="34" charset="0"/>
              </a:rPr>
              <a:t>2</a:t>
            </a:r>
            <a:r>
              <a:rPr lang="en-US" sz="3000" dirty="0">
                <a:effectLst/>
                <a:latin typeface="標楷體" panose="03000509000000000000" pitchFamily="65" charset="-120"/>
                <a:ea typeface="標楷體" panose="03000509000000000000" pitchFamily="65" charset="-120"/>
                <a:cs typeface="Calibri" panose="020F0502020204030204" pitchFamily="34" charset="0"/>
              </a:rPr>
              <a:t>C </a:t>
            </a:r>
            <a:r>
              <a:rPr lang="zh-TW" sz="3000" dirty="0">
                <a:effectLst/>
                <a:latin typeface="標楷體" panose="03000509000000000000" pitchFamily="65" charset="-120"/>
                <a:ea typeface="標楷體" panose="03000509000000000000" pitchFamily="65" charset="-120"/>
                <a:cs typeface="Calibri" panose="020F0502020204030204" pitchFamily="34" charset="0"/>
              </a:rPr>
              <a:t>推薦使用</a:t>
            </a:r>
            <a:endParaRPr lang="en-US" sz="3000" dirty="0">
              <a:latin typeface="標楷體" panose="03000509000000000000" pitchFamily="65" charset="-120"/>
              <a:ea typeface="標楷體" panose="03000509000000000000" pitchFamily="65" charset="-120"/>
            </a:endParaRPr>
          </a:p>
        </p:txBody>
      </p:sp>
      <p:sp>
        <p:nvSpPr>
          <p:cNvPr id="4" name="TextBox 3">
            <a:extLst>
              <a:ext uri="{FF2B5EF4-FFF2-40B4-BE49-F238E27FC236}">
                <a16:creationId xmlns:a16="http://schemas.microsoft.com/office/drawing/2014/main" id="{4D4F65A3-CA0E-45AA-9C0C-237CA44AB016}"/>
              </a:ext>
            </a:extLst>
          </p:cNvPr>
          <p:cNvSpPr txBox="1"/>
          <p:nvPr/>
        </p:nvSpPr>
        <p:spPr>
          <a:xfrm>
            <a:off x="729761" y="1596245"/>
            <a:ext cx="7403123" cy="1754326"/>
          </a:xfrm>
          <a:prstGeom prst="rect">
            <a:avLst/>
          </a:prstGeom>
          <a:noFill/>
        </p:spPr>
        <p:txBody>
          <a:bodyPr wrap="square">
            <a:spAutoFit/>
          </a:bodyPr>
          <a:lstStyle/>
          <a:p>
            <a:r>
              <a:rPr lang="en-US" dirty="0">
                <a:latin typeface="標楷體" panose="03000509000000000000" pitchFamily="65" charset="-120"/>
                <a:ea typeface="標楷體" panose="03000509000000000000" pitchFamily="65" charset="-120"/>
              </a:rPr>
              <a:t>12C位址模組列表</a:t>
            </a:r>
          </a:p>
          <a:p>
            <a:r>
              <a:rPr lang="en-US" dirty="0" err="1">
                <a:latin typeface="標楷體" panose="03000509000000000000" pitchFamily="65" charset="-120"/>
                <a:ea typeface="標楷體" panose="03000509000000000000" pitchFamily="65" charset="-120"/>
              </a:rPr>
              <a:t>參考網址</a:t>
            </a:r>
            <a:r>
              <a:rPr lang="en-US" dirty="0">
                <a:latin typeface="標楷體" panose="03000509000000000000" pitchFamily="65" charset="-120"/>
                <a:ea typeface="標楷體" panose="03000509000000000000" pitchFamily="65" charset="-120"/>
              </a:rPr>
              <a:t>: </a:t>
            </a:r>
            <a:r>
              <a:rPr lang="en-US" dirty="0">
                <a:latin typeface="標楷體" panose="03000509000000000000" pitchFamily="65" charset="-120"/>
                <a:ea typeface="標楷體" panose="03000509000000000000" pitchFamily="65" charset="-120"/>
                <a:hlinkClick r:id="rId2"/>
              </a:rPr>
              <a:t>https://learn.adafruit.com/i2c-addresses/the-list</a:t>
            </a:r>
            <a:endParaRPr lang="en-US" dirty="0">
              <a:latin typeface="標楷體" panose="03000509000000000000" pitchFamily="65" charset="-120"/>
              <a:ea typeface="標楷體" panose="03000509000000000000" pitchFamily="65" charset="-120"/>
            </a:endParaRPr>
          </a:p>
          <a:p>
            <a:br>
              <a:rPr lang="en-US" dirty="0">
                <a:latin typeface="標楷體" panose="03000509000000000000" pitchFamily="65" charset="-120"/>
                <a:ea typeface="標楷體" panose="03000509000000000000" pitchFamily="65" charset="-120"/>
              </a:rPr>
            </a:br>
            <a:r>
              <a:rPr lang="en-US" dirty="0">
                <a:latin typeface="標楷體" panose="03000509000000000000" pitchFamily="65" charset="-120"/>
                <a:ea typeface="標楷體" panose="03000509000000000000" pitchFamily="65" charset="-120"/>
              </a:rPr>
              <a:t>LCD160212C位址改寫</a:t>
            </a:r>
          </a:p>
          <a:p>
            <a:r>
              <a:rPr lang="en-US" dirty="0" err="1">
                <a:latin typeface="標楷體" panose="03000509000000000000" pitchFamily="65" charset="-120"/>
                <a:ea typeface="標楷體" panose="03000509000000000000" pitchFamily="65" charset="-120"/>
              </a:rPr>
              <a:t>參考網址</a:t>
            </a:r>
            <a:r>
              <a:rPr lang="en-US" dirty="0">
                <a:latin typeface="標楷體" panose="03000509000000000000" pitchFamily="65" charset="-120"/>
                <a:ea typeface="標楷體" panose="03000509000000000000" pitchFamily="65" charset="-120"/>
              </a:rPr>
              <a:t>: </a:t>
            </a:r>
            <a:r>
              <a:rPr lang="en-US" dirty="0">
                <a:latin typeface="標楷體" panose="03000509000000000000" pitchFamily="65" charset="-120"/>
                <a:ea typeface="標楷體" panose="03000509000000000000" pitchFamily="65" charset="-120"/>
                <a:hlinkClick r:id="rId3"/>
              </a:rPr>
              <a:t>https://dotblogs.com.tw/JWPL102216/2016/12/10/213049</a:t>
            </a:r>
            <a:endParaRPr lang="en-US" dirty="0">
              <a:latin typeface="標楷體" panose="03000509000000000000" pitchFamily="65" charset="-120"/>
              <a:ea typeface="標楷體" panose="03000509000000000000" pitchFamily="65" charset="-120"/>
            </a:endParaRPr>
          </a:p>
          <a:p>
            <a:r>
              <a:rPr lang="en-US" dirty="0">
                <a:latin typeface="標楷體" panose="03000509000000000000" pitchFamily="65" charset="-120"/>
                <a:ea typeface="標楷體" panose="03000509000000000000" pitchFamily="65" charset="-120"/>
              </a:rPr>
              <a:t>1.為何可同時接兩個LCD1602螢幕? </a:t>
            </a:r>
            <a:r>
              <a:rPr lang="en-US" dirty="0" err="1">
                <a:latin typeface="標楷體" panose="03000509000000000000" pitchFamily="65" charset="-120"/>
                <a:ea typeface="標楷體" panose="03000509000000000000" pitchFamily="65" charset="-120"/>
              </a:rPr>
              <a:t>位址不會冲到嗎</a:t>
            </a:r>
            <a:r>
              <a:rPr lang="en-US" dirty="0">
                <a:latin typeface="標楷體" panose="03000509000000000000" pitchFamily="65" charset="-120"/>
                <a:ea typeface="標楷體" panose="03000509000000000000" pitchFamily="65" charset="-120"/>
              </a:rPr>
              <a:t>?</a:t>
            </a:r>
          </a:p>
        </p:txBody>
      </p:sp>
      <p:grpSp>
        <p:nvGrpSpPr>
          <p:cNvPr id="5" name="Group 4">
            <a:extLst>
              <a:ext uri="{FF2B5EF4-FFF2-40B4-BE49-F238E27FC236}">
                <a16:creationId xmlns:a16="http://schemas.microsoft.com/office/drawing/2014/main" id="{7D29D5F2-B678-45E8-91B7-D05C1C609093}"/>
              </a:ext>
            </a:extLst>
          </p:cNvPr>
          <p:cNvGrpSpPr/>
          <p:nvPr/>
        </p:nvGrpSpPr>
        <p:grpSpPr>
          <a:xfrm>
            <a:off x="1248853" y="3728876"/>
            <a:ext cx="6054474" cy="2763999"/>
            <a:chOff x="0" y="0"/>
            <a:chExt cx="3589655" cy="1638935"/>
          </a:xfrm>
        </p:grpSpPr>
        <p:pic>
          <p:nvPicPr>
            <p:cNvPr id="6" name="Picture 5">
              <a:extLst>
                <a:ext uri="{FF2B5EF4-FFF2-40B4-BE49-F238E27FC236}">
                  <a16:creationId xmlns:a16="http://schemas.microsoft.com/office/drawing/2014/main" id="{E48676B1-2E4A-4862-A4A4-C346937D9D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958" r="30383"/>
            <a:stretch/>
          </p:blipFill>
          <p:spPr bwMode="auto">
            <a:xfrm rot="5400000">
              <a:off x="975360" y="-975360"/>
              <a:ext cx="1638935" cy="358965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F372F0FB-B870-45A3-B1CD-E983752C8C66}"/>
                </a:ext>
              </a:extLst>
            </p:cNvPr>
            <p:cNvSpPr/>
            <p:nvPr/>
          </p:nvSpPr>
          <p:spPr>
            <a:xfrm>
              <a:off x="2442546" y="630779"/>
              <a:ext cx="409575" cy="2476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18467C0F-0FD7-431E-8672-11CA8DCC2BA2}"/>
              </a:ext>
            </a:extLst>
          </p:cNvPr>
          <p:cNvPicPr>
            <a:picLocks noChangeAspect="1"/>
          </p:cNvPicPr>
          <p:nvPr/>
        </p:nvPicPr>
        <p:blipFill>
          <a:blip r:embed="rId5"/>
          <a:stretch>
            <a:fillRect/>
          </a:stretch>
        </p:blipFill>
        <p:spPr>
          <a:xfrm>
            <a:off x="8613300" y="3728876"/>
            <a:ext cx="1912941" cy="2916298"/>
          </a:xfrm>
          <a:prstGeom prst="rect">
            <a:avLst/>
          </a:prstGeom>
        </p:spPr>
      </p:pic>
      <p:pic>
        <p:nvPicPr>
          <p:cNvPr id="11" name="Picture 10">
            <a:extLst>
              <a:ext uri="{FF2B5EF4-FFF2-40B4-BE49-F238E27FC236}">
                <a16:creationId xmlns:a16="http://schemas.microsoft.com/office/drawing/2014/main" id="{53ED6F2F-E463-48C5-9104-6665FBD8694E}"/>
              </a:ext>
            </a:extLst>
          </p:cNvPr>
          <p:cNvPicPr>
            <a:picLocks noChangeAspect="1"/>
          </p:cNvPicPr>
          <p:nvPr/>
        </p:nvPicPr>
        <p:blipFill>
          <a:blip r:embed="rId6"/>
          <a:stretch>
            <a:fillRect/>
          </a:stretch>
        </p:blipFill>
        <p:spPr>
          <a:xfrm>
            <a:off x="8487940" y="517999"/>
            <a:ext cx="3214065" cy="2911001"/>
          </a:xfrm>
          <a:prstGeom prst="rect">
            <a:avLst/>
          </a:prstGeom>
        </p:spPr>
      </p:pic>
    </p:spTree>
    <p:extLst>
      <p:ext uri="{BB962C8B-B14F-4D97-AF65-F5344CB8AC3E}">
        <p14:creationId xmlns:p14="http://schemas.microsoft.com/office/powerpoint/2010/main" val="340470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D067-66F2-4362-8F98-D2E384444CB4}"/>
              </a:ext>
            </a:extLst>
          </p:cNvPr>
          <p:cNvSpPr>
            <a:spLocks noGrp="1"/>
          </p:cNvSpPr>
          <p:nvPr>
            <p:ph type="title"/>
          </p:nvPr>
        </p:nvSpPr>
        <p:spPr>
          <a:xfrm>
            <a:off x="838200" y="365125"/>
            <a:ext cx="10515600" cy="1776191"/>
          </a:xfrm>
        </p:spPr>
        <p:txBody>
          <a:bodyPr>
            <a:normAutofit/>
          </a:bodyPr>
          <a:lstStyle/>
          <a:p>
            <a:pPr>
              <a:lnSpc>
                <a:spcPct val="107000"/>
              </a:lnSpc>
              <a:spcAft>
                <a:spcPts val="800"/>
              </a:spcAft>
            </a:pPr>
            <a:r>
              <a:rPr lang="zh-TW" sz="3000" dirty="0">
                <a:effectLst/>
                <a:latin typeface="標楷體" panose="03000509000000000000" pitchFamily="65" charset="-120"/>
                <a:ea typeface="標楷體" panose="03000509000000000000" pitchFamily="65" charset="-120"/>
                <a:cs typeface="Calibri" panose="020F0502020204030204" pitchFamily="34" charset="0"/>
              </a:rPr>
              <a:t>伍、資料監看</a:t>
            </a:r>
            <a:br>
              <a:rPr lang="en-US" sz="3000" dirty="0">
                <a:effectLst/>
                <a:latin typeface="標楷體" panose="03000509000000000000" pitchFamily="65" charset="-120"/>
                <a:ea typeface="標楷體" panose="03000509000000000000" pitchFamily="65" charset="-120"/>
                <a:cs typeface="Times New Roman" panose="02020603050405020304" pitchFamily="18" charset="0"/>
              </a:rPr>
            </a:br>
            <a:r>
              <a:rPr lang="zh-TW" sz="3000" dirty="0">
                <a:effectLst/>
                <a:latin typeface="標楷體" panose="03000509000000000000" pitchFamily="65" charset="-120"/>
                <a:ea typeface="標楷體" panose="03000509000000000000" pitchFamily="65" charset="-120"/>
                <a:cs typeface="Calibri" panose="020F0502020204030204" pitchFamily="34" charset="0"/>
              </a:rPr>
              <a:t>一、</a:t>
            </a:r>
            <a:r>
              <a:rPr lang="en-US" altLang="zh-TW" sz="3000" dirty="0" err="1">
                <a:effectLst/>
                <a:latin typeface="標楷體" panose="03000509000000000000" pitchFamily="65" charset="-120"/>
                <a:ea typeface="標楷體" panose="03000509000000000000" pitchFamily="65" charset="-120"/>
                <a:cs typeface="Calibri" panose="020F0502020204030204" pitchFamily="34" charset="0"/>
              </a:rPr>
              <a:t>ThingSpeak</a:t>
            </a:r>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 IoT</a:t>
            </a:r>
            <a:r>
              <a:rPr lang="zh-TW" altLang="en-US" sz="3000" dirty="0">
                <a:effectLst/>
                <a:latin typeface="標楷體" panose="03000509000000000000" pitchFamily="65" charset="-120"/>
                <a:ea typeface="標楷體" panose="03000509000000000000" pitchFamily="65" charset="-120"/>
                <a:cs typeface="Calibri" panose="020F0502020204030204" pitchFamily="34" charset="0"/>
              </a:rPr>
              <a:t>平臺</a:t>
            </a:r>
            <a:b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br>
            <a:endParaRPr lang="en-US" sz="3000" dirty="0">
              <a:latin typeface="標楷體" panose="03000509000000000000" pitchFamily="65" charset="-120"/>
              <a:ea typeface="標楷體" panose="03000509000000000000" pitchFamily="65" charset="-120"/>
            </a:endParaRPr>
          </a:p>
        </p:txBody>
      </p:sp>
      <p:pic>
        <p:nvPicPr>
          <p:cNvPr id="5" name="Picture 4">
            <a:extLst>
              <a:ext uri="{FF2B5EF4-FFF2-40B4-BE49-F238E27FC236}">
                <a16:creationId xmlns:a16="http://schemas.microsoft.com/office/drawing/2014/main" id="{664C902E-737C-4D98-8315-FF3E5C7A3A5A}"/>
              </a:ext>
            </a:extLst>
          </p:cNvPr>
          <p:cNvPicPr>
            <a:picLocks noChangeAspect="1"/>
          </p:cNvPicPr>
          <p:nvPr/>
        </p:nvPicPr>
        <p:blipFill>
          <a:blip r:embed="rId2"/>
          <a:stretch>
            <a:fillRect/>
          </a:stretch>
        </p:blipFill>
        <p:spPr>
          <a:xfrm>
            <a:off x="752355" y="3774428"/>
            <a:ext cx="6786110" cy="2285478"/>
          </a:xfrm>
          <a:prstGeom prst="rect">
            <a:avLst/>
          </a:prstGeom>
        </p:spPr>
      </p:pic>
      <p:sp>
        <p:nvSpPr>
          <p:cNvPr id="11" name="TextBox 10">
            <a:extLst>
              <a:ext uri="{FF2B5EF4-FFF2-40B4-BE49-F238E27FC236}">
                <a16:creationId xmlns:a16="http://schemas.microsoft.com/office/drawing/2014/main" id="{DC89FCA5-89DD-4830-99EA-2565F13BC226}"/>
              </a:ext>
            </a:extLst>
          </p:cNvPr>
          <p:cNvSpPr txBox="1"/>
          <p:nvPr/>
        </p:nvSpPr>
        <p:spPr>
          <a:xfrm>
            <a:off x="752355" y="6123543"/>
            <a:ext cx="6094070" cy="369332"/>
          </a:xfrm>
          <a:prstGeom prst="rect">
            <a:avLst/>
          </a:prstGeom>
          <a:noFill/>
        </p:spPr>
        <p:txBody>
          <a:bodyPr wrap="square">
            <a:spAutoFit/>
          </a:bodyPr>
          <a:lstStyle/>
          <a:p>
            <a:r>
              <a:rPr lang="zh-TW" sz="1800" dirty="0">
                <a:effectLst/>
                <a:latin typeface="標楷體" panose="03000509000000000000" pitchFamily="65" charset="-120"/>
                <a:ea typeface="標楷體" panose="03000509000000000000" pitchFamily="65" charset="-120"/>
                <a:cs typeface="Calibri" panose="020F0502020204030204" pitchFamily="34" charset="0"/>
              </a:rPr>
              <a:t>上傳欄位列表</a:t>
            </a:r>
            <a:endParaRPr lang="en-US" dirty="0"/>
          </a:p>
        </p:txBody>
      </p:sp>
      <p:sp>
        <p:nvSpPr>
          <p:cNvPr id="13" name="TextBox 12">
            <a:extLst>
              <a:ext uri="{FF2B5EF4-FFF2-40B4-BE49-F238E27FC236}">
                <a16:creationId xmlns:a16="http://schemas.microsoft.com/office/drawing/2014/main" id="{8B8063AF-4F2F-4DB3-9F39-CAC4473AF92E}"/>
              </a:ext>
            </a:extLst>
          </p:cNvPr>
          <p:cNvSpPr txBox="1"/>
          <p:nvPr/>
        </p:nvSpPr>
        <p:spPr>
          <a:xfrm>
            <a:off x="795277" y="2140833"/>
            <a:ext cx="6700265" cy="1200329"/>
          </a:xfrm>
          <a:prstGeom prst="rect">
            <a:avLst/>
          </a:prstGeom>
          <a:noFill/>
        </p:spPr>
        <p:txBody>
          <a:bodyPr wrap="square">
            <a:spAutoFit/>
          </a:bodyPr>
          <a:lstStyle/>
          <a:p>
            <a:r>
              <a:rPr lang="en-US" altLang="zh-TW" sz="2400" dirty="0">
                <a:effectLst/>
                <a:latin typeface="標楷體" panose="03000509000000000000" pitchFamily="65" charset="-120"/>
                <a:ea typeface="標楷體" panose="03000509000000000000" pitchFamily="65" charset="-120"/>
                <a:cs typeface="Calibri" panose="020F0502020204030204" pitchFamily="34" charset="0"/>
              </a:rPr>
              <a:t>Channel ID: 2167549</a:t>
            </a:r>
            <a:br>
              <a:rPr lang="en-US" altLang="zh-TW" sz="2400" dirty="0">
                <a:effectLst/>
                <a:latin typeface="標楷體" panose="03000509000000000000" pitchFamily="65" charset="-120"/>
                <a:ea typeface="標楷體" panose="03000509000000000000" pitchFamily="65" charset="-120"/>
                <a:cs typeface="Calibri" panose="020F0502020204030204" pitchFamily="34" charset="0"/>
              </a:rPr>
            </a:br>
            <a:r>
              <a:rPr lang="en-US" altLang="zh-TW" sz="2400" dirty="0">
                <a:effectLst/>
                <a:latin typeface="標楷體" panose="03000509000000000000" pitchFamily="65" charset="-120"/>
                <a:ea typeface="標楷體" panose="03000509000000000000" pitchFamily="65" charset="-120"/>
                <a:cs typeface="Calibri" panose="020F0502020204030204" pitchFamily="34" charset="0"/>
                <a:hlinkClick r:id="rId3"/>
              </a:rPr>
              <a:t>https://thingspeak.com/channels/</a:t>
            </a:r>
            <a:br>
              <a:rPr lang="en-US" altLang="zh-TW" sz="2400" dirty="0">
                <a:effectLst/>
                <a:latin typeface="標楷體" panose="03000509000000000000" pitchFamily="65" charset="-120"/>
                <a:ea typeface="標楷體" panose="03000509000000000000" pitchFamily="65" charset="-120"/>
                <a:cs typeface="Calibri" panose="020F0502020204030204" pitchFamily="34" charset="0"/>
                <a:hlinkClick r:id="rId3"/>
              </a:rPr>
            </a:br>
            <a:r>
              <a:rPr lang="en-US" altLang="zh-TW" sz="2400" dirty="0">
                <a:effectLst/>
                <a:latin typeface="標楷體" panose="03000509000000000000" pitchFamily="65" charset="-120"/>
                <a:ea typeface="標楷體" panose="03000509000000000000" pitchFamily="65" charset="-120"/>
                <a:cs typeface="Calibri" panose="020F0502020204030204" pitchFamily="34" charset="0"/>
                <a:hlinkClick r:id="rId3"/>
              </a:rPr>
              <a:t>2167549</a:t>
            </a:r>
            <a:endParaRPr lang="en-US" sz="2400" dirty="0"/>
          </a:p>
        </p:txBody>
      </p:sp>
      <p:pic>
        <p:nvPicPr>
          <p:cNvPr id="14" name="Picture 13">
            <a:extLst>
              <a:ext uri="{FF2B5EF4-FFF2-40B4-BE49-F238E27FC236}">
                <a16:creationId xmlns:a16="http://schemas.microsoft.com/office/drawing/2014/main" id="{54745C4C-31F9-44A7-91C2-ECD30CD7CFA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90212" y="2140833"/>
            <a:ext cx="1283628" cy="1283628"/>
          </a:xfrm>
          <a:prstGeom prst="rect">
            <a:avLst/>
          </a:prstGeom>
        </p:spPr>
      </p:pic>
      <p:pic>
        <p:nvPicPr>
          <p:cNvPr id="16" name="Picture 15">
            <a:extLst>
              <a:ext uri="{FF2B5EF4-FFF2-40B4-BE49-F238E27FC236}">
                <a16:creationId xmlns:a16="http://schemas.microsoft.com/office/drawing/2014/main" id="{6757AC82-BFB7-4C85-A79C-63E6B66794C0}"/>
              </a:ext>
            </a:extLst>
          </p:cNvPr>
          <p:cNvPicPr/>
          <p:nvPr/>
        </p:nvPicPr>
        <p:blipFill>
          <a:blip r:embed="rId5">
            <a:extLst>
              <a:ext uri="{28A0092B-C50C-407E-A947-70E740481C1C}">
                <a14:useLocalDpi xmlns:a14="http://schemas.microsoft.com/office/drawing/2010/main" val="0"/>
              </a:ext>
            </a:extLst>
          </a:blip>
          <a:stretch>
            <a:fillRect/>
          </a:stretch>
        </p:blipFill>
        <p:spPr>
          <a:xfrm>
            <a:off x="8018474" y="373003"/>
            <a:ext cx="3741404" cy="5808658"/>
          </a:xfrm>
          <a:prstGeom prst="rect">
            <a:avLst/>
          </a:prstGeom>
        </p:spPr>
      </p:pic>
    </p:spTree>
    <p:extLst>
      <p:ext uri="{BB962C8B-B14F-4D97-AF65-F5344CB8AC3E}">
        <p14:creationId xmlns:p14="http://schemas.microsoft.com/office/powerpoint/2010/main" val="339660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C5FC93-D611-46C9-BE92-2B3B7D1A6710}"/>
              </a:ext>
            </a:extLst>
          </p:cNvPr>
          <p:cNvPicPr>
            <a:picLocks noChangeAspect="1"/>
          </p:cNvPicPr>
          <p:nvPr/>
        </p:nvPicPr>
        <p:blipFill>
          <a:blip r:embed="rId2"/>
          <a:stretch>
            <a:fillRect/>
          </a:stretch>
        </p:blipFill>
        <p:spPr>
          <a:xfrm>
            <a:off x="2435507" y="402220"/>
            <a:ext cx="7525228" cy="6053560"/>
          </a:xfrm>
          <a:prstGeom prst="rect">
            <a:avLst/>
          </a:prstGeom>
        </p:spPr>
      </p:pic>
      <p:sp>
        <p:nvSpPr>
          <p:cNvPr id="6" name="TextBox 5">
            <a:extLst>
              <a:ext uri="{FF2B5EF4-FFF2-40B4-BE49-F238E27FC236}">
                <a16:creationId xmlns:a16="http://schemas.microsoft.com/office/drawing/2014/main" id="{4ABC076B-31FC-4769-8577-48EEE05876F1}"/>
              </a:ext>
            </a:extLst>
          </p:cNvPr>
          <p:cNvSpPr txBox="1"/>
          <p:nvPr/>
        </p:nvSpPr>
        <p:spPr>
          <a:xfrm>
            <a:off x="684758" y="207916"/>
            <a:ext cx="646331" cy="6247864"/>
          </a:xfrm>
          <a:prstGeom prst="rect">
            <a:avLst/>
          </a:prstGeom>
          <a:noFill/>
        </p:spPr>
        <p:txBody>
          <a:bodyPr vert="eaVert" wrap="none" rtlCol="0">
            <a:spAutoFit/>
          </a:bodyPr>
          <a:lstStyle/>
          <a:p>
            <a:r>
              <a:rPr lang="zh-TW" altLang="en-US" sz="3000" dirty="0">
                <a:latin typeface="標楷體" panose="03000509000000000000" pitchFamily="65" charset="-120"/>
                <a:ea typeface="標楷體" panose="03000509000000000000" pitchFamily="65" charset="-120"/>
              </a:rPr>
              <a:t>將資料上傳到</a:t>
            </a:r>
            <a:r>
              <a:rPr lang="en-US" altLang="zh-TW" sz="3000" dirty="0" err="1">
                <a:latin typeface="標楷體" panose="03000509000000000000" pitchFamily="65" charset="-120"/>
                <a:ea typeface="標楷體" panose="03000509000000000000" pitchFamily="65" charset="-120"/>
              </a:rPr>
              <a:t>ThingSpeak</a:t>
            </a:r>
            <a:r>
              <a:rPr lang="zh-TW" altLang="en-US" sz="3000" dirty="0">
                <a:latin typeface="標楷體" panose="03000509000000000000" pitchFamily="65" charset="-120"/>
                <a:ea typeface="標楷體" panose="03000509000000000000" pitchFamily="65" charset="-120"/>
              </a:rPr>
              <a:t>的核心程式</a:t>
            </a:r>
            <a:endParaRPr lang="en-US" sz="3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5063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4D35-2106-4456-ADAD-63AD4471C4DD}"/>
              </a:ext>
            </a:extLst>
          </p:cNvPr>
          <p:cNvSpPr>
            <a:spLocks noGrp="1"/>
          </p:cNvSpPr>
          <p:nvPr>
            <p:ph type="title"/>
          </p:nvPr>
        </p:nvSpPr>
        <p:spPr>
          <a:xfrm>
            <a:off x="734028" y="205889"/>
            <a:ext cx="10515600" cy="1325563"/>
          </a:xfrm>
        </p:spPr>
        <p:txBody>
          <a:bodyPr/>
          <a:lstStyle/>
          <a:p>
            <a:r>
              <a:rPr lang="zh-TW" altLang="en-US" dirty="0">
                <a:latin typeface="Calibri" panose="020F0502020204030204" pitchFamily="34" charset="0"/>
                <a:ea typeface="標楷體" panose="03000509000000000000" pitchFamily="65" charset="-120"/>
                <a:cs typeface="Calibri" panose="020F0502020204030204" pitchFamily="34" charset="0"/>
              </a:rPr>
              <a:t>陸</a:t>
            </a:r>
            <a:r>
              <a:rPr lang="zh-TW" sz="4400" dirty="0">
                <a:effectLst/>
                <a:latin typeface="Calibri" panose="020F0502020204030204" pitchFamily="34" charset="0"/>
                <a:ea typeface="標楷體" panose="03000509000000000000" pitchFamily="65" charset="-120"/>
                <a:cs typeface="Calibri" panose="020F0502020204030204" pitchFamily="34" charset="0"/>
              </a:rPr>
              <a:t>、未來展望</a:t>
            </a:r>
            <a:endParaRPr lang="en-US" dirty="0"/>
          </a:p>
        </p:txBody>
      </p:sp>
      <p:sp>
        <p:nvSpPr>
          <p:cNvPr id="5" name="TextBox 4">
            <a:extLst>
              <a:ext uri="{FF2B5EF4-FFF2-40B4-BE49-F238E27FC236}">
                <a16:creationId xmlns:a16="http://schemas.microsoft.com/office/drawing/2014/main" id="{2FD1B69A-B81B-447F-B26D-2660430C26B4}"/>
              </a:ext>
            </a:extLst>
          </p:cNvPr>
          <p:cNvSpPr txBox="1"/>
          <p:nvPr/>
        </p:nvSpPr>
        <p:spPr>
          <a:xfrm>
            <a:off x="571982" y="1276802"/>
            <a:ext cx="11353801" cy="5699317"/>
          </a:xfrm>
          <a:prstGeom prst="rect">
            <a:avLst/>
          </a:prstGeom>
          <a:noFill/>
        </p:spPr>
        <p:txBody>
          <a:bodyPr wrap="square">
            <a:spAutoFit/>
          </a:bodyPr>
          <a:lstStyle/>
          <a:p>
            <a:pPr>
              <a:lnSpc>
                <a:spcPct val="107000"/>
              </a:lnSpc>
              <a:spcAft>
                <a:spcPts val="800"/>
              </a:spcAft>
            </a:pPr>
            <a:r>
              <a:rPr lang="en-US" sz="2000" dirty="0">
                <a:effectLst/>
                <a:latin typeface="標楷體" panose="03000509000000000000" pitchFamily="65" charset="-120"/>
                <a:ea typeface="標楷體" panose="03000509000000000000" pitchFamily="65" charset="-120"/>
                <a:cs typeface="Calibri" panose="020F0502020204030204" pitchFamily="34" charset="0"/>
              </a:rPr>
              <a:t>1.</a:t>
            </a:r>
            <a:r>
              <a:rPr lang="zh-TW" sz="2000" dirty="0">
                <a:effectLst/>
                <a:latin typeface="標楷體" panose="03000509000000000000" pitchFamily="65" charset="-120"/>
                <a:ea typeface="標楷體" panose="03000509000000000000" pitchFamily="65" charset="-120"/>
                <a:cs typeface="Calibri" panose="020F0502020204030204" pitchFamily="34" charset="0"/>
              </a:rPr>
              <a:t>風速、風向測定</a:t>
            </a:r>
            <a:endParaRPr lang="en-US" sz="20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Aft>
                <a:spcPts val="800"/>
              </a:spcAft>
            </a:pPr>
            <a:r>
              <a:rPr lang="zh-TW" dirty="0">
                <a:effectLst/>
                <a:latin typeface="標楷體" panose="03000509000000000000" pitchFamily="65" charset="-120"/>
                <a:ea typeface="標楷體" panose="03000509000000000000" pitchFamily="65" charset="-120"/>
                <a:cs typeface="Calibri" panose="020F0502020204030204" pitchFamily="34" charset="0"/>
              </a:rPr>
              <a:t>使用熱線式風速儀</a:t>
            </a:r>
            <a:r>
              <a:rPr lang="en-US" dirty="0">
                <a:effectLst/>
                <a:latin typeface="標楷體" panose="03000509000000000000" pitchFamily="65" charset="-120"/>
                <a:ea typeface="標楷體" panose="03000509000000000000" pitchFamily="65" charset="-120"/>
                <a:cs typeface="Calibri" panose="020F0502020204030204" pitchFamily="34" charset="0"/>
              </a:rPr>
              <a:t>:</a:t>
            </a:r>
            <a:br>
              <a:rPr lang="en-US" dirty="0">
                <a:effectLst/>
                <a:latin typeface="標楷體" panose="03000509000000000000" pitchFamily="65" charset="-120"/>
                <a:ea typeface="標楷體" panose="03000509000000000000" pitchFamily="65" charset="-120"/>
                <a:cs typeface="Calibri" panose="020F0502020204030204" pitchFamily="34" charset="0"/>
              </a:rPr>
            </a:br>
            <a:r>
              <a:rPr lang="zh-TW" dirty="0">
                <a:effectLst/>
                <a:latin typeface="標楷體" panose="03000509000000000000" pitchFamily="65" charset="-120"/>
                <a:ea typeface="標楷體" panose="03000509000000000000" pitchFamily="65" charset="-120"/>
                <a:cs typeface="Calibri" panose="020F0502020204030204" pitchFamily="34" charset="0"/>
              </a:rPr>
              <a:t>透過風速不同導致熱線線圈為維持溫度而提供的加熱功率換算為風速，易受環境背景溫度影響。</a:t>
            </a:r>
            <a:endParaRPr lang="en-US" altLang="zh-TW" sz="1600" dirty="0">
              <a:effectLst/>
              <a:latin typeface="標楷體" panose="03000509000000000000" pitchFamily="65" charset="-120"/>
              <a:ea typeface="標楷體" panose="03000509000000000000" pitchFamily="65" charset="-120"/>
              <a:cs typeface="Calibri" panose="020F0502020204030204" pitchFamily="34" charset="0"/>
            </a:endParaRPr>
          </a:p>
          <a:p>
            <a:pPr>
              <a:lnSpc>
                <a:spcPct val="107000"/>
              </a:lnSpc>
              <a:spcAft>
                <a:spcPts val="800"/>
              </a:spcAft>
            </a:pPr>
            <a:r>
              <a:rPr lang="en-US" sz="2000" dirty="0">
                <a:latin typeface="標楷體" panose="03000509000000000000" pitchFamily="65" charset="-120"/>
                <a:ea typeface="標楷體" panose="03000509000000000000" pitchFamily="65" charset="-120"/>
                <a:cs typeface="Calibri" panose="020F0502020204030204" pitchFamily="34" charset="0"/>
              </a:rPr>
              <a:t>2.</a:t>
            </a:r>
            <a:r>
              <a:rPr lang="en-US" altLang="zh-TW" sz="2000" dirty="0">
                <a:latin typeface="標楷體" panose="03000509000000000000" pitchFamily="65" charset="-120"/>
                <a:ea typeface="標楷體" panose="03000509000000000000" pitchFamily="65" charset="-120"/>
                <a:cs typeface="Calibri" panose="020F0502020204030204" pitchFamily="34" charset="0"/>
              </a:rPr>
              <a:t>PMS3003</a:t>
            </a:r>
            <a:r>
              <a:rPr lang="zh-TW" altLang="en-US" sz="2000" dirty="0">
                <a:latin typeface="標楷體" panose="03000509000000000000" pitchFamily="65" charset="-120"/>
                <a:ea typeface="標楷體" panose="03000509000000000000" pitchFamily="65" charset="-120"/>
                <a:cs typeface="Calibri" panose="020F0502020204030204" pitchFamily="34" charset="0"/>
              </a:rPr>
              <a:t> </a:t>
            </a:r>
            <a:r>
              <a:rPr lang="en-US" altLang="zh-TW" sz="2000" dirty="0" err="1">
                <a:latin typeface="標楷體" panose="03000509000000000000" pitchFamily="65" charset="-120"/>
                <a:ea typeface="標楷體" panose="03000509000000000000" pitchFamily="65" charset="-120"/>
                <a:cs typeface="Calibri" panose="020F0502020204030204" pitchFamily="34" charset="0"/>
              </a:rPr>
              <a:t>softSerial</a:t>
            </a:r>
            <a:r>
              <a:rPr lang="en-US" altLang="zh-TW" sz="2000" dirty="0">
                <a:latin typeface="標楷體" panose="03000509000000000000" pitchFamily="65" charset="-120"/>
                <a:ea typeface="標楷體" panose="03000509000000000000" pitchFamily="65" charset="-120"/>
                <a:cs typeface="Calibri" panose="020F0502020204030204" pitchFamily="34" charset="0"/>
              </a:rPr>
              <a:t> 9600 (</a:t>
            </a:r>
            <a:r>
              <a:rPr lang="en-US" altLang="zh-TW" sz="2000" dirty="0" err="1">
                <a:latin typeface="標楷體" panose="03000509000000000000" pitchFamily="65" charset="-120"/>
                <a:ea typeface="標楷體" panose="03000509000000000000" pitchFamily="65" charset="-120"/>
                <a:cs typeface="Calibri" panose="020F0502020204030204" pitchFamily="34" charset="0"/>
              </a:rPr>
              <a:t>baudrate</a:t>
            </a:r>
            <a:r>
              <a:rPr lang="en-US" altLang="zh-TW" sz="2000" dirty="0">
                <a:latin typeface="標楷體" panose="03000509000000000000" pitchFamily="65" charset="-120"/>
                <a:ea typeface="標楷體" panose="03000509000000000000" pitchFamily="65" charset="-120"/>
                <a:cs typeface="Calibri" panose="020F0502020204030204" pitchFamily="34" charset="0"/>
              </a:rPr>
              <a:t>)</a:t>
            </a:r>
            <a:r>
              <a:rPr lang="zh-TW" altLang="en-US" sz="2000" dirty="0">
                <a:latin typeface="標楷體" panose="03000509000000000000" pitchFamily="65" charset="-120"/>
                <a:ea typeface="標楷體" panose="03000509000000000000" pitchFamily="65" charset="-120"/>
                <a:cs typeface="Calibri" panose="020F0502020204030204" pitchFamily="34" charset="0"/>
              </a:rPr>
              <a:t>相容性</a:t>
            </a:r>
            <a:endParaRPr lang="en-US" altLang="zh-TW" sz="2000" dirty="0">
              <a:latin typeface="標楷體" panose="03000509000000000000" pitchFamily="65" charset="-120"/>
              <a:ea typeface="標楷體" panose="03000509000000000000" pitchFamily="65" charset="-120"/>
              <a:cs typeface="Calibri" panose="020F0502020204030204" pitchFamily="34" charset="0"/>
            </a:endParaRPr>
          </a:p>
          <a:p>
            <a:pPr marL="266700" indent="184150">
              <a:lnSpc>
                <a:spcPct val="107000"/>
              </a:lnSpc>
              <a:spcAft>
                <a:spcPts val="800"/>
              </a:spcAft>
            </a:pPr>
            <a:r>
              <a:rPr lang="zh-TW" altLang="en-US" dirty="0">
                <a:latin typeface="標楷體" panose="03000509000000000000" pitchFamily="65" charset="-120"/>
                <a:ea typeface="標楷體" panose="03000509000000000000" pitchFamily="65" charset="-120"/>
                <a:cs typeface="Calibri" panose="020F0502020204030204" pitchFamily="34" charset="0"/>
              </a:rPr>
              <a:t>因</a:t>
            </a:r>
            <a:r>
              <a:rPr lang="en-US" altLang="zh-TW" dirty="0">
                <a:latin typeface="標楷體" panose="03000509000000000000" pitchFamily="65" charset="-120"/>
                <a:ea typeface="標楷體" panose="03000509000000000000" pitchFamily="65" charset="-120"/>
                <a:cs typeface="Calibri" panose="020F0502020204030204" pitchFamily="34" charset="0"/>
              </a:rPr>
              <a:t>PMS3003</a:t>
            </a:r>
            <a:r>
              <a:rPr lang="zh-TW" altLang="en-US" dirty="0">
                <a:latin typeface="標楷體" panose="03000509000000000000" pitchFamily="65" charset="-120"/>
                <a:ea typeface="標楷體" panose="03000509000000000000" pitchFamily="65" charset="-120"/>
                <a:cs typeface="Calibri" panose="020F0502020204030204" pitchFamily="34" charset="0"/>
              </a:rPr>
              <a:t>傳輸使用</a:t>
            </a:r>
            <a:r>
              <a:rPr lang="en-US" altLang="zh-TW" dirty="0">
                <a:latin typeface="標楷體" panose="03000509000000000000" pitchFamily="65" charset="-120"/>
                <a:ea typeface="標楷體" panose="03000509000000000000" pitchFamily="65" charset="-120"/>
                <a:cs typeface="Calibri" panose="020F0502020204030204" pitchFamily="34" charset="0"/>
              </a:rPr>
              <a:t>9600baudrate</a:t>
            </a:r>
            <a:r>
              <a:rPr lang="zh-TW" altLang="en-US" dirty="0">
                <a:latin typeface="標楷體" panose="03000509000000000000" pitchFamily="65" charset="-120"/>
                <a:ea typeface="標楷體" panose="03000509000000000000" pitchFamily="65" charset="-120"/>
                <a:cs typeface="Calibri" panose="020F0502020204030204" pitchFamily="34" charset="0"/>
              </a:rPr>
              <a:t>，與本系統中其他裝置</a:t>
            </a:r>
            <a:r>
              <a:rPr lang="en-US" altLang="zh-TW" dirty="0">
                <a:latin typeface="標楷體" panose="03000509000000000000" pitchFamily="65" charset="-120"/>
                <a:ea typeface="標楷體" panose="03000509000000000000" pitchFamily="65" charset="-120"/>
                <a:cs typeface="Calibri" panose="020F0502020204030204" pitchFamily="34" charset="0"/>
              </a:rPr>
              <a:t>(</a:t>
            </a:r>
            <a:r>
              <a:rPr lang="zh-TW" altLang="en-US" dirty="0">
                <a:latin typeface="標楷體" panose="03000509000000000000" pitchFamily="65" charset="-120"/>
                <a:ea typeface="標楷體" panose="03000509000000000000" pitchFamily="65" charset="-120"/>
                <a:cs typeface="Calibri" panose="020F0502020204030204" pitchFamily="34" charset="0"/>
              </a:rPr>
              <a:t>含</a:t>
            </a:r>
            <a:r>
              <a:rPr lang="en-US" altLang="zh-TW" dirty="0">
                <a:latin typeface="標楷體" panose="03000509000000000000" pitchFamily="65" charset="-120"/>
                <a:ea typeface="標楷體" panose="03000509000000000000" pitchFamily="65" charset="-120"/>
                <a:cs typeface="Calibri" panose="020F0502020204030204" pitchFamily="34" charset="0"/>
              </a:rPr>
              <a:t>ESP32)</a:t>
            </a:r>
            <a:r>
              <a:rPr lang="zh-TW" altLang="en-US" dirty="0">
                <a:latin typeface="標楷體" panose="03000509000000000000" pitchFamily="65" charset="-120"/>
                <a:ea typeface="標楷體" panose="03000509000000000000" pitchFamily="65" charset="-120"/>
                <a:cs typeface="Calibri" panose="020F0502020204030204" pitchFamily="34" charset="0"/>
              </a:rPr>
              <a:t>使用的</a:t>
            </a:r>
            <a:r>
              <a:rPr lang="en-US" altLang="zh-TW" dirty="0">
                <a:latin typeface="標楷體" panose="03000509000000000000" pitchFamily="65" charset="-120"/>
                <a:ea typeface="標楷體" panose="03000509000000000000" pitchFamily="65" charset="-120"/>
                <a:cs typeface="Calibri" panose="020F0502020204030204" pitchFamily="34" charset="0"/>
              </a:rPr>
              <a:t>115200baudrate</a:t>
            </a:r>
            <a:r>
              <a:rPr lang="zh-TW" altLang="en-US" dirty="0">
                <a:latin typeface="標楷體" panose="03000509000000000000" pitchFamily="65" charset="-120"/>
                <a:ea typeface="標楷體" panose="03000509000000000000" pitchFamily="65" charset="-120"/>
                <a:cs typeface="Calibri" panose="020F0502020204030204" pitchFamily="34" charset="0"/>
              </a:rPr>
              <a:t>不同，測試使用</a:t>
            </a:r>
            <a:r>
              <a:rPr lang="en-US" altLang="zh-TW" dirty="0" err="1">
                <a:latin typeface="標楷體" panose="03000509000000000000" pitchFamily="65" charset="-120"/>
                <a:ea typeface="標楷體" panose="03000509000000000000" pitchFamily="65" charset="-120"/>
                <a:cs typeface="Calibri" panose="020F0502020204030204" pitchFamily="34" charset="0"/>
              </a:rPr>
              <a:t>softSerial</a:t>
            </a:r>
            <a:r>
              <a:rPr lang="zh-TW" altLang="en-US" dirty="0">
                <a:latin typeface="標楷體" panose="03000509000000000000" pitchFamily="65" charset="-120"/>
                <a:ea typeface="標楷體" panose="03000509000000000000" pitchFamily="65" charset="-120"/>
                <a:cs typeface="Calibri" panose="020F0502020204030204" pitchFamily="34" charset="0"/>
              </a:rPr>
              <a:t>交替</a:t>
            </a:r>
            <a:r>
              <a:rPr lang="en-US" altLang="zh-TW" dirty="0">
                <a:latin typeface="標楷體" panose="03000509000000000000" pitchFamily="65" charset="-120"/>
                <a:ea typeface="標楷體" panose="03000509000000000000" pitchFamily="65" charset="-120"/>
                <a:cs typeface="Calibri" panose="020F0502020204030204" pitchFamily="34" charset="0"/>
              </a:rPr>
              <a:t>listening</a:t>
            </a:r>
            <a:r>
              <a:rPr lang="zh-TW" altLang="en-US" dirty="0">
                <a:latin typeface="標楷體" panose="03000509000000000000" pitchFamily="65" charset="-120"/>
                <a:ea typeface="標楷體" panose="03000509000000000000" pitchFamily="65" charset="-120"/>
                <a:cs typeface="Calibri" panose="020F0502020204030204" pitchFamily="34" charset="0"/>
              </a:rPr>
              <a:t>，在</a:t>
            </a:r>
            <a:r>
              <a:rPr lang="en-US" altLang="zh-TW" dirty="0">
                <a:latin typeface="標楷體" panose="03000509000000000000" pitchFamily="65" charset="-120"/>
                <a:ea typeface="標楷體" panose="03000509000000000000" pitchFamily="65" charset="-120"/>
                <a:cs typeface="Calibri" panose="020F0502020204030204" pitchFamily="34" charset="0"/>
              </a:rPr>
              <a:t>Arduino NANO</a:t>
            </a:r>
            <a:r>
              <a:rPr lang="zh-TW" altLang="en-US" dirty="0">
                <a:latin typeface="標楷體" panose="03000509000000000000" pitchFamily="65" charset="-120"/>
                <a:ea typeface="標楷體" panose="03000509000000000000" pitchFamily="65" charset="-120"/>
                <a:cs typeface="Calibri" panose="020F0502020204030204" pitchFamily="34" charset="0"/>
              </a:rPr>
              <a:t>系統中測試可行，但</a:t>
            </a:r>
            <a:r>
              <a:rPr lang="en-US" altLang="zh-TW" dirty="0">
                <a:latin typeface="標楷體" panose="03000509000000000000" pitchFamily="65" charset="-120"/>
                <a:ea typeface="標楷體" panose="03000509000000000000" pitchFamily="65" charset="-120"/>
                <a:cs typeface="Calibri" panose="020F0502020204030204" pitchFamily="34" charset="0"/>
              </a:rPr>
              <a:t>ESP32</a:t>
            </a:r>
            <a:r>
              <a:rPr lang="zh-TW" altLang="en-US" dirty="0">
                <a:latin typeface="標楷體" panose="03000509000000000000" pitchFamily="65" charset="-120"/>
                <a:ea typeface="標楷體" panose="03000509000000000000" pitchFamily="65" charset="-120"/>
                <a:cs typeface="Calibri" panose="020F0502020204030204" pitchFamily="34" charset="0"/>
              </a:rPr>
              <a:t>使用的</a:t>
            </a:r>
            <a:r>
              <a:rPr lang="en-US" altLang="zh-TW" dirty="0" err="1">
                <a:latin typeface="標楷體" panose="03000509000000000000" pitchFamily="65" charset="-120"/>
                <a:ea typeface="標楷體" panose="03000509000000000000" pitchFamily="65" charset="-120"/>
                <a:cs typeface="Calibri" panose="020F0502020204030204" pitchFamily="34" charset="0"/>
              </a:rPr>
              <a:t>softSerial</a:t>
            </a:r>
            <a:r>
              <a:rPr lang="zh-TW" altLang="en-US" dirty="0">
                <a:latin typeface="標楷體" panose="03000509000000000000" pitchFamily="65" charset="-120"/>
                <a:ea typeface="標楷體" panose="03000509000000000000" pitchFamily="65" charset="-120"/>
                <a:cs typeface="Calibri" panose="020F0502020204030204" pitchFamily="34" charset="0"/>
              </a:rPr>
              <a:t>與</a:t>
            </a:r>
            <a:r>
              <a:rPr lang="en-US" altLang="zh-TW" dirty="0">
                <a:latin typeface="標楷體" panose="03000509000000000000" pitchFamily="65" charset="-120"/>
                <a:ea typeface="標楷體" panose="03000509000000000000" pitchFamily="65" charset="-120"/>
                <a:cs typeface="Calibri" panose="020F0502020204030204" pitchFamily="34" charset="0"/>
              </a:rPr>
              <a:t>Arduino</a:t>
            </a:r>
            <a:r>
              <a:rPr lang="zh-TW" altLang="en-US" dirty="0">
                <a:latin typeface="標楷體" panose="03000509000000000000" pitchFamily="65" charset="-120"/>
                <a:ea typeface="標楷體" panose="03000509000000000000" pitchFamily="65" charset="-120"/>
                <a:cs typeface="Calibri" panose="020F0502020204030204" pitchFamily="34" charset="0"/>
              </a:rPr>
              <a:t>開發板不同，因此短時間測試尚未成功，未來將持續測試。</a:t>
            </a:r>
            <a:endParaRPr lang="en-US" altLang="zh-TW" sz="1600" dirty="0">
              <a:latin typeface="標楷體" panose="03000509000000000000" pitchFamily="65" charset="-120"/>
              <a:ea typeface="標楷體" panose="03000509000000000000" pitchFamily="65" charset="-120"/>
              <a:cs typeface="Calibri" panose="020F0502020204030204" pitchFamily="34" charset="0"/>
            </a:endParaRPr>
          </a:p>
          <a:p>
            <a:pPr marL="266700" indent="-266700">
              <a:lnSpc>
                <a:spcPct val="107000"/>
              </a:lnSpc>
              <a:spcAft>
                <a:spcPts val="800"/>
              </a:spcAft>
            </a:pPr>
            <a:r>
              <a:rPr lang="en-US" altLang="zh-TW" sz="2000" dirty="0">
                <a:latin typeface="標楷體" panose="03000509000000000000" pitchFamily="65" charset="-120"/>
                <a:ea typeface="標楷體" panose="03000509000000000000" pitchFamily="65" charset="-120"/>
                <a:cs typeface="Calibri" panose="020F0502020204030204" pitchFamily="34" charset="0"/>
              </a:rPr>
              <a:t>3</a:t>
            </a:r>
            <a:r>
              <a:rPr lang="en-US" sz="2000" dirty="0">
                <a:effectLst/>
                <a:latin typeface="標楷體" panose="03000509000000000000" pitchFamily="65" charset="-120"/>
                <a:ea typeface="標楷體" panose="03000509000000000000" pitchFamily="65" charset="-120"/>
                <a:cs typeface="Calibri" panose="020F0502020204030204" pitchFamily="34" charset="0"/>
              </a:rPr>
              <a:t>.</a:t>
            </a:r>
            <a:r>
              <a:rPr lang="zh-TW" sz="2000" dirty="0">
                <a:effectLst/>
                <a:latin typeface="標楷體" panose="03000509000000000000" pitchFamily="65" charset="-120"/>
                <a:ea typeface="標楷體" panose="03000509000000000000" pitchFamily="65" charset="-120"/>
                <a:cs typeface="Calibri" panose="020F0502020204030204" pitchFamily="34" charset="0"/>
              </a:rPr>
              <a:t>前掀蓋與擋水板設計</a:t>
            </a:r>
            <a:endParaRPr lang="en-US" sz="2000" dirty="0">
              <a:effectLst/>
              <a:latin typeface="標楷體" panose="03000509000000000000" pitchFamily="65" charset="-120"/>
              <a:ea typeface="標楷體" panose="03000509000000000000" pitchFamily="65" charset="-120"/>
              <a:cs typeface="Times New Roman" panose="02020603050405020304" pitchFamily="18" charset="0"/>
            </a:endParaRPr>
          </a:p>
          <a:p>
            <a:pPr marL="270510" indent="269875">
              <a:lnSpc>
                <a:spcPct val="107000"/>
              </a:lnSpc>
              <a:spcAft>
                <a:spcPts val="800"/>
              </a:spcAft>
            </a:pPr>
            <a:r>
              <a:rPr lang="zh-TW" dirty="0">
                <a:effectLst/>
                <a:latin typeface="標楷體" panose="03000509000000000000" pitchFamily="65" charset="-120"/>
                <a:ea typeface="標楷體" panose="03000509000000000000" pitchFamily="65" charset="-120"/>
                <a:cs typeface="Calibri" panose="020F0502020204030204" pitchFamily="34" charset="0"/>
              </a:rPr>
              <a:t>因為時間不足沒做前掀蓋檔板，未來有機會可用透明</a:t>
            </a:r>
            <a:r>
              <a:rPr lang="en-US" dirty="0">
                <a:effectLst/>
                <a:latin typeface="標楷體" panose="03000509000000000000" pitchFamily="65" charset="-120"/>
                <a:ea typeface="標楷體" panose="03000509000000000000" pitchFamily="65" charset="-120"/>
                <a:cs typeface="Calibri" panose="020F0502020204030204" pitchFamily="34" charset="0"/>
              </a:rPr>
              <a:t>3D</a:t>
            </a:r>
            <a:r>
              <a:rPr lang="zh-TW" dirty="0">
                <a:effectLst/>
                <a:latin typeface="標楷體" panose="03000509000000000000" pitchFamily="65" charset="-120"/>
                <a:ea typeface="標楷體" panose="03000509000000000000" pitchFamily="65" charset="-120"/>
                <a:cs typeface="Calibri" panose="020F0502020204030204" pitchFamily="34" charset="0"/>
              </a:rPr>
              <a:t>列印材料。</a:t>
            </a:r>
            <a:br>
              <a:rPr lang="en-US" dirty="0">
                <a:effectLst/>
                <a:latin typeface="標楷體" panose="03000509000000000000" pitchFamily="65" charset="-120"/>
                <a:ea typeface="標楷體" panose="03000509000000000000" pitchFamily="65" charset="-120"/>
                <a:cs typeface="Calibri" panose="020F0502020204030204" pitchFamily="34" charset="0"/>
              </a:rPr>
            </a:br>
            <a:r>
              <a:rPr lang="zh-TW" dirty="0">
                <a:effectLst/>
                <a:latin typeface="標楷體" panose="03000509000000000000" pitchFamily="65" charset="-120"/>
                <a:ea typeface="標楷體" panose="03000509000000000000" pitchFamily="65" charset="-120"/>
                <a:cs typeface="Calibri" panose="020F0502020204030204" pitchFamily="34" charset="0"/>
              </a:rPr>
              <a:t>若要在戶外實際使用，空氣取樣孔與線孔皆應裝設防雨檔板。</a:t>
            </a:r>
            <a:endParaRPr lang="en-US"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Bef>
                <a:spcPts val="1200"/>
              </a:spcBef>
              <a:spcAft>
                <a:spcPts val="800"/>
              </a:spcAft>
            </a:pPr>
            <a:r>
              <a:rPr lang="en-US" altLang="zh-TW" sz="2000" dirty="0">
                <a:latin typeface="標楷體" panose="03000509000000000000" pitchFamily="65" charset="-120"/>
                <a:ea typeface="標楷體" panose="03000509000000000000" pitchFamily="65" charset="-120"/>
                <a:cs typeface="Calibri" panose="020F0502020204030204" pitchFamily="34" charset="0"/>
              </a:rPr>
              <a:t>4</a:t>
            </a:r>
            <a:r>
              <a:rPr lang="en-US" sz="2000" dirty="0">
                <a:effectLst/>
                <a:latin typeface="標楷體" panose="03000509000000000000" pitchFamily="65" charset="-120"/>
                <a:ea typeface="標楷體" panose="03000509000000000000" pitchFamily="65" charset="-120"/>
                <a:cs typeface="Calibri" panose="020F0502020204030204" pitchFamily="34" charset="0"/>
              </a:rPr>
              <a:t>.</a:t>
            </a:r>
            <a:r>
              <a:rPr lang="zh-TW" sz="2000" dirty="0">
                <a:effectLst/>
                <a:latin typeface="標楷體" panose="03000509000000000000" pitchFamily="65" charset="-120"/>
                <a:ea typeface="標楷體" panose="03000509000000000000" pitchFamily="65" charset="-120"/>
                <a:cs typeface="Calibri" panose="020F0502020204030204" pitchFamily="34" charset="0"/>
              </a:rPr>
              <a:t>充電孔獨立開孔</a:t>
            </a:r>
            <a:endParaRPr lang="en-US" sz="20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Aft>
                <a:spcPts val="800"/>
              </a:spcAft>
            </a:pPr>
            <a:r>
              <a:rPr lang="en-US" altLang="zh-TW" sz="2000" dirty="0">
                <a:latin typeface="標楷體" panose="03000509000000000000" pitchFamily="65" charset="-120"/>
                <a:ea typeface="標楷體" panose="03000509000000000000" pitchFamily="65" charset="-120"/>
                <a:cs typeface="Calibri" panose="020F0502020204030204" pitchFamily="34" charset="0"/>
              </a:rPr>
              <a:t>5</a:t>
            </a:r>
            <a:r>
              <a:rPr lang="en-US" sz="2000" dirty="0">
                <a:effectLst/>
                <a:latin typeface="標楷體" panose="03000509000000000000" pitchFamily="65" charset="-120"/>
                <a:ea typeface="標楷體" panose="03000509000000000000" pitchFamily="65" charset="-120"/>
                <a:cs typeface="Calibri" panose="020F0502020204030204" pitchFamily="34" charset="0"/>
              </a:rPr>
              <a:t>.</a:t>
            </a:r>
            <a:r>
              <a:rPr lang="zh-TW" sz="2000" dirty="0">
                <a:effectLst/>
                <a:latin typeface="標楷體" panose="03000509000000000000" pitchFamily="65" charset="-120"/>
                <a:ea typeface="標楷體" panose="03000509000000000000" pitchFamily="65" charset="-120"/>
                <a:cs typeface="Calibri" panose="020F0502020204030204" pitchFamily="34" charset="0"/>
              </a:rPr>
              <a:t>進線電源隔離開關</a:t>
            </a:r>
            <a:endParaRPr lang="en-US" sz="2000" dirty="0">
              <a:effectLst/>
              <a:latin typeface="標楷體" panose="03000509000000000000" pitchFamily="65" charset="-120"/>
              <a:ea typeface="標楷體" panose="03000509000000000000" pitchFamily="65" charset="-120"/>
              <a:cs typeface="Times New Roman" panose="02020603050405020304" pitchFamily="18" charset="0"/>
            </a:endParaRPr>
          </a:p>
          <a:p>
            <a:pPr marL="270510" indent="269875">
              <a:lnSpc>
                <a:spcPct val="107000"/>
              </a:lnSpc>
              <a:spcAft>
                <a:spcPts val="800"/>
              </a:spcAft>
            </a:pPr>
            <a:r>
              <a:rPr lang="zh-TW" dirty="0">
                <a:effectLst/>
                <a:latin typeface="標楷體" panose="03000509000000000000" pitchFamily="65" charset="-120"/>
                <a:ea typeface="標楷體" panose="03000509000000000000" pitchFamily="65" charset="-120"/>
                <a:cs typeface="Calibri" panose="020F0502020204030204" pitchFamily="34" charset="0"/>
              </a:rPr>
              <a:t>目前</a:t>
            </a:r>
            <a:r>
              <a:rPr lang="en-US" dirty="0">
                <a:effectLst/>
                <a:latin typeface="標楷體" panose="03000509000000000000" pitchFamily="65" charset="-120"/>
                <a:ea typeface="標楷體" panose="03000509000000000000" pitchFamily="65" charset="-120"/>
                <a:cs typeface="Calibri" panose="020F0502020204030204" pitchFamily="34" charset="0"/>
              </a:rPr>
              <a:t>DC12V</a:t>
            </a:r>
            <a:r>
              <a:rPr lang="zh-TW" dirty="0">
                <a:effectLst/>
                <a:latin typeface="標楷體" panose="03000509000000000000" pitchFamily="65" charset="-120"/>
                <a:ea typeface="標楷體" panose="03000509000000000000" pitchFamily="65" charset="-120"/>
                <a:cs typeface="Calibri" panose="020F0502020204030204" pitchFamily="34" charset="0"/>
              </a:rPr>
              <a:t>充電孔使用進線電源隔離開關的預留位置，未來可設計為固定式的</a:t>
            </a:r>
            <a:r>
              <a:rPr lang="en-US" dirty="0">
                <a:effectLst/>
                <a:latin typeface="標楷體" panose="03000509000000000000" pitchFamily="65" charset="-120"/>
                <a:ea typeface="標楷體" panose="03000509000000000000" pitchFamily="65" charset="-120"/>
                <a:cs typeface="Calibri" panose="020F0502020204030204" pitchFamily="34" charset="0"/>
              </a:rPr>
              <a:t>12V(</a:t>
            </a:r>
            <a:r>
              <a:rPr lang="zh-TW" dirty="0">
                <a:effectLst/>
                <a:latin typeface="標楷體" panose="03000509000000000000" pitchFamily="65" charset="-120"/>
                <a:ea typeface="標楷體" panose="03000509000000000000" pitchFamily="65" charset="-120"/>
                <a:cs typeface="Calibri" panose="020F0502020204030204" pitchFamily="34" charset="0"/>
              </a:rPr>
              <a:t>外</a:t>
            </a:r>
            <a:r>
              <a:rPr lang="en-US" dirty="0">
                <a:effectLst/>
                <a:latin typeface="標楷體" panose="03000509000000000000" pitchFamily="65" charset="-120"/>
                <a:ea typeface="標楷體" panose="03000509000000000000" pitchFamily="65" charset="-120"/>
                <a:cs typeface="Calibri" panose="020F0502020204030204" pitchFamily="34" charset="0"/>
              </a:rPr>
              <a:t>5.5</a:t>
            </a:r>
            <a:r>
              <a:rPr lang="zh-TW" dirty="0">
                <a:effectLst/>
                <a:latin typeface="標楷體" panose="03000509000000000000" pitchFamily="65" charset="-120"/>
                <a:ea typeface="標楷體" panose="03000509000000000000" pitchFamily="65" charset="-120"/>
                <a:cs typeface="Calibri" panose="020F0502020204030204" pitchFamily="34" charset="0"/>
              </a:rPr>
              <a:t>內</a:t>
            </a:r>
            <a:r>
              <a:rPr lang="en-US" dirty="0">
                <a:effectLst/>
                <a:latin typeface="標楷體" panose="03000509000000000000" pitchFamily="65" charset="-120"/>
                <a:ea typeface="標楷體" panose="03000509000000000000" pitchFamily="65" charset="-120"/>
                <a:cs typeface="Calibri" panose="020F0502020204030204" pitchFamily="34" charset="0"/>
              </a:rPr>
              <a:t>2.1)</a:t>
            </a:r>
            <a:r>
              <a:rPr lang="zh-TW" dirty="0">
                <a:effectLst/>
                <a:latin typeface="標楷體" panose="03000509000000000000" pitchFamily="65" charset="-120"/>
                <a:ea typeface="標楷體" panose="03000509000000000000" pitchFamily="65" charset="-120"/>
                <a:cs typeface="Calibri" panose="020F0502020204030204" pitchFamily="34" charset="0"/>
              </a:rPr>
              <a:t>的母接頭，使電源供應器可分離。並加裝一個電源供應器的進線隔離開關，使操作上更為方便。</a:t>
            </a:r>
            <a:endParaRPr lang="en-US" dirty="0">
              <a:effectLst/>
              <a:latin typeface="標楷體" panose="03000509000000000000" pitchFamily="65" charset="-120"/>
              <a:ea typeface="標楷體" panose="03000509000000000000" pitchFamily="65" charset="-120"/>
              <a:cs typeface="Times New Roman" panose="02020603050405020304" pitchFamily="18" charset="0"/>
            </a:endParaRPr>
          </a:p>
          <a:p>
            <a:pPr marL="180340" indent="-180340">
              <a:lnSpc>
                <a:spcPct val="107000"/>
              </a:lnSpc>
              <a:spcAft>
                <a:spcPts val="800"/>
              </a:spcAft>
            </a:pPr>
            <a:endParaRPr lang="en-US" sz="14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63312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2">
            <a:extLst>
              <a:ext uri="{FF2B5EF4-FFF2-40B4-BE49-F238E27FC236}">
                <a16:creationId xmlns:a16="http://schemas.microsoft.com/office/drawing/2014/main" id="{11BDD3BA-EF5F-44B2-AC36-6B11C50528C8}"/>
              </a:ext>
            </a:extLst>
          </p:cNvPr>
          <p:cNvSpPr>
            <a:spLocks noChangeArrowheads="1"/>
          </p:cNvSpPr>
          <p:nvPr/>
        </p:nvSpPr>
        <p:spPr bwMode="auto">
          <a:xfrm>
            <a:off x="838200" y="1329984"/>
            <a:ext cx="8340524"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904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90488"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A.3D</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列印熱脹冷縮的問題</a:t>
            </a:r>
            <a:endPar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90488"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下</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1602</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與中板</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1602</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螢幕架完成列印時，螺孔與螢幕方框吻合，但材料</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(PLA)</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冷卻後導致方框變大、螺孔位移，無法四個螺絲皆固定。</a:t>
            </a:r>
            <a:endPar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90488" algn="l" defTabSz="914400" rtl="0" eaLnBrk="0" fontAlgn="base" latinLnBrk="0" hangingPunct="0">
              <a:lnSpc>
                <a:spcPct val="100000"/>
              </a:lnSpc>
              <a:spcBef>
                <a:spcPct val="0"/>
              </a:spcBef>
              <a:spcAft>
                <a:spcPct val="0"/>
              </a:spcAft>
              <a:buClrTx/>
              <a:buSzTx/>
              <a:buFontTx/>
              <a:buNone/>
              <a:tabLst/>
            </a:pP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改良</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endPar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90488"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建模時預留位置</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需靠經驗累積</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endPar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90488"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b.</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尋找可計算溫度影響的切片軟體。</a:t>
            </a:r>
            <a:endPar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90488" algn="l" defTabSz="914400" rtl="0" eaLnBrk="0" fontAlgn="base" latinLnBrk="0" hangingPunct="0">
              <a:lnSpc>
                <a:spcPct val="100000"/>
              </a:lnSpc>
              <a:spcBef>
                <a:spcPct val="0"/>
              </a:spcBef>
              <a:spcAft>
                <a:spcPct val="0"/>
              </a:spcAft>
              <a:buClrTx/>
              <a:buSzTx/>
              <a:buFontTx/>
              <a:buNone/>
              <a:tabLst/>
            </a:pP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c.</a:t>
            </a:r>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趁尚未降溫時固定。</a:t>
            </a:r>
            <a:endPar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pPr marL="0" marR="0" lvl="0" indent="90488"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p:txBody>
      </p:sp>
      <p:sp>
        <p:nvSpPr>
          <p:cNvPr id="2" name="Title 1">
            <a:extLst>
              <a:ext uri="{FF2B5EF4-FFF2-40B4-BE49-F238E27FC236}">
                <a16:creationId xmlns:a16="http://schemas.microsoft.com/office/drawing/2014/main" id="{87F14D35-2106-4456-ADAD-63AD4471C4DD}"/>
              </a:ext>
            </a:extLst>
          </p:cNvPr>
          <p:cNvSpPr>
            <a:spLocks noGrp="1"/>
          </p:cNvSpPr>
          <p:nvPr>
            <p:ph type="title"/>
          </p:nvPr>
        </p:nvSpPr>
        <p:spPr>
          <a:xfrm>
            <a:off x="838200" y="365126"/>
            <a:ext cx="10515600" cy="1000688"/>
          </a:xfrm>
        </p:spPr>
        <p:txBody>
          <a:bodyPr>
            <a:normAutofit/>
          </a:bodyPr>
          <a:lstStyle/>
          <a:p>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6.</a:t>
            </a:r>
            <a:r>
              <a:rPr lang="zh-TW" sz="3000" dirty="0">
                <a:effectLst/>
                <a:latin typeface="標楷體" panose="03000509000000000000" pitchFamily="65" charset="-120"/>
                <a:ea typeface="標楷體" panose="03000509000000000000" pitchFamily="65" charset="-120"/>
                <a:cs typeface="Calibri" panose="020F0502020204030204" pitchFamily="34" charset="0"/>
              </a:rPr>
              <a:t>外觀</a:t>
            </a:r>
            <a:r>
              <a:rPr lang="zh-TW" altLang="en-US" sz="3000" dirty="0">
                <a:latin typeface="標楷體" panose="03000509000000000000" pitchFamily="65" charset="-120"/>
                <a:ea typeface="標楷體" panose="03000509000000000000" pitchFamily="65" charset="-120"/>
                <a:cs typeface="Calibri" panose="020F0502020204030204" pitchFamily="34" charset="0"/>
              </a:rPr>
              <a:t>與製作過程</a:t>
            </a:r>
            <a:r>
              <a:rPr lang="zh-TW" sz="3000" dirty="0">
                <a:effectLst/>
                <a:latin typeface="標楷體" panose="03000509000000000000" pitchFamily="65" charset="-120"/>
                <a:ea typeface="標楷體" panose="03000509000000000000" pitchFamily="65" charset="-120"/>
                <a:cs typeface="Calibri" panose="020F0502020204030204" pitchFamily="34" charset="0"/>
              </a:rPr>
              <a:t>改良</a:t>
            </a:r>
            <a:endParaRPr lang="en-US" sz="3000" dirty="0">
              <a:latin typeface="標楷體" panose="03000509000000000000" pitchFamily="65" charset="-120"/>
              <a:ea typeface="標楷體" panose="03000509000000000000" pitchFamily="65" charset="-120"/>
            </a:endParaRPr>
          </a:p>
        </p:txBody>
      </p:sp>
      <p:pic>
        <p:nvPicPr>
          <p:cNvPr id="6153" name="Picture 210">
            <a:extLst>
              <a:ext uri="{FF2B5EF4-FFF2-40B4-BE49-F238E27FC236}">
                <a16:creationId xmlns:a16="http://schemas.microsoft.com/office/drawing/2014/main" id="{BD19D1AF-EE9C-4F35-9556-830FB9C0A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289" y="1179852"/>
            <a:ext cx="2766348" cy="4916148"/>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213">
            <a:extLst>
              <a:ext uri="{FF2B5EF4-FFF2-40B4-BE49-F238E27FC236}">
                <a16:creationId xmlns:a16="http://schemas.microsoft.com/office/drawing/2014/main" id="{062DBBAA-D88E-4332-8A81-03ACE6A12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466" y="5113562"/>
            <a:ext cx="21463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214">
            <a:extLst>
              <a:ext uri="{FF2B5EF4-FFF2-40B4-BE49-F238E27FC236}">
                <a16:creationId xmlns:a16="http://schemas.microsoft.com/office/drawing/2014/main" id="{F98656EA-33B9-488A-AA47-88253C2A2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049" y="5113562"/>
            <a:ext cx="21463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215">
            <a:extLst>
              <a:ext uri="{FF2B5EF4-FFF2-40B4-BE49-F238E27FC236}">
                <a16:creationId xmlns:a16="http://schemas.microsoft.com/office/drawing/2014/main" id="{05A62270-393E-49C2-9617-9574ACE67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044" y="5112768"/>
            <a:ext cx="2147888" cy="12080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3">
            <a:extLst>
              <a:ext uri="{FF2B5EF4-FFF2-40B4-BE49-F238E27FC236}">
                <a16:creationId xmlns:a16="http://schemas.microsoft.com/office/drawing/2014/main" id="{41D66795-FA23-4D81-B025-4B49BC6DB322}"/>
              </a:ext>
            </a:extLst>
          </p:cNvPr>
          <p:cNvSpPr>
            <a:spLocks noChangeArrowheads="1"/>
          </p:cNvSpPr>
          <p:nvPr/>
        </p:nvSpPr>
        <p:spPr bwMode="auto">
          <a:xfrm>
            <a:off x="152400" y="762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4">
            <a:extLst>
              <a:ext uri="{FF2B5EF4-FFF2-40B4-BE49-F238E27FC236}">
                <a16:creationId xmlns:a16="http://schemas.microsoft.com/office/drawing/2014/main" id="{36F6CC8A-6E01-4178-AB98-FFB5A2585280}"/>
              </a:ext>
            </a:extLst>
          </p:cNvPr>
          <p:cNvSpPr>
            <a:spLocks noChangeArrowheads="1"/>
          </p:cNvSpPr>
          <p:nvPr/>
        </p:nvSpPr>
        <p:spPr bwMode="auto">
          <a:xfrm>
            <a:off x="896076" y="3813111"/>
            <a:ext cx="740297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註</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 3D</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列印時為確保列印物件與平臺暫時固定，會在平臺下方加熱</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俗稱熱床</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，溫度約控制在</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50</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度</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實際因平臺面積過大、散熱、加熱因素，設定於</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53</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度</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，完成物件列印降溫後，平臺即與物件分離。也因為減少散熱，我將</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3D</a:t>
            </a:r>
            <a:r>
              <a:rPr kumimoji="0" lang="zh-TW" altLang="en-US"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列應機放在衣櫃裏面，列印時將門關上。這臺是我國二時自組的，因此外觀上有些雜亂</a:t>
            </a:r>
            <a:r>
              <a:rPr kumimoji="0" lang="en-US" altLang="zh-TW" sz="16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cs typeface="Calibri" panose="020F0502020204030204" pitchFamily="34" charset="0"/>
              </a:rPr>
              <a:t>~~</a:t>
            </a:r>
            <a:endParaRPr kumimoji="0" lang="en-US" altLang="zh-TW"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7904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8E06-8DE5-4056-A636-EEEEB5810421}"/>
              </a:ext>
            </a:extLst>
          </p:cNvPr>
          <p:cNvSpPr>
            <a:spLocks noGrp="1"/>
          </p:cNvSpPr>
          <p:nvPr>
            <p:ph type="title"/>
          </p:nvPr>
        </p:nvSpPr>
        <p:spPr>
          <a:xfrm>
            <a:off x="838200" y="365125"/>
            <a:ext cx="4486154" cy="1325563"/>
          </a:xfrm>
        </p:spPr>
        <p:txBody>
          <a:bodyPr>
            <a:normAutofit/>
          </a:bodyPr>
          <a:lstStyle/>
          <a:p>
            <a:r>
              <a:rPr lang="zh-TW" altLang="en-US" sz="3000" dirty="0">
                <a:latin typeface="標楷體" panose="03000509000000000000" pitchFamily="65" charset="-120"/>
                <a:ea typeface="標楷體" panose="03000509000000000000" pitchFamily="65" charset="-120"/>
              </a:rPr>
              <a:t>附錄一、相關照片</a:t>
            </a:r>
            <a:endParaRPr lang="en-US" sz="3000" dirty="0">
              <a:latin typeface="標楷體" panose="03000509000000000000" pitchFamily="65" charset="-120"/>
              <a:ea typeface="標楷體" panose="03000509000000000000" pitchFamily="65" charset="-120"/>
            </a:endParaRPr>
          </a:p>
        </p:txBody>
      </p:sp>
      <p:pic>
        <p:nvPicPr>
          <p:cNvPr id="5" name="Picture 4">
            <a:extLst>
              <a:ext uri="{FF2B5EF4-FFF2-40B4-BE49-F238E27FC236}">
                <a16:creationId xmlns:a16="http://schemas.microsoft.com/office/drawing/2014/main" id="{1B3DA499-AAEA-4755-8394-3AE49FD3468C}"/>
              </a:ext>
            </a:extLst>
          </p:cNvPr>
          <p:cNvPicPr>
            <a:picLocks noChangeAspect="1"/>
          </p:cNvPicPr>
          <p:nvPr/>
        </p:nvPicPr>
        <p:blipFill>
          <a:blip r:embed="rId2"/>
          <a:stretch>
            <a:fillRect/>
          </a:stretch>
        </p:blipFill>
        <p:spPr>
          <a:xfrm>
            <a:off x="5802906" y="365125"/>
            <a:ext cx="5898267" cy="6230460"/>
          </a:xfrm>
          <a:prstGeom prst="rect">
            <a:avLst/>
          </a:prstGeom>
        </p:spPr>
      </p:pic>
      <p:sp>
        <p:nvSpPr>
          <p:cNvPr id="6" name="TextBox 5">
            <a:extLst>
              <a:ext uri="{FF2B5EF4-FFF2-40B4-BE49-F238E27FC236}">
                <a16:creationId xmlns:a16="http://schemas.microsoft.com/office/drawing/2014/main" id="{24806FE6-E18D-4271-89E6-7BBD63C1270F}"/>
              </a:ext>
            </a:extLst>
          </p:cNvPr>
          <p:cNvSpPr txBox="1"/>
          <p:nvPr/>
        </p:nvSpPr>
        <p:spPr>
          <a:xfrm>
            <a:off x="1950417" y="5569545"/>
            <a:ext cx="3852489" cy="923330"/>
          </a:xfrm>
          <a:prstGeom prst="rect">
            <a:avLst/>
          </a:prstGeom>
          <a:noFill/>
        </p:spPr>
        <p:txBody>
          <a:bodyPr wrap="square" rtlCol="0">
            <a:spAutoFit/>
          </a:bodyPr>
          <a:lstStyle/>
          <a:p>
            <a:r>
              <a:rPr lang="zh-TW" sz="1800" dirty="0">
                <a:effectLst/>
                <a:ea typeface="標楷體" panose="03000509000000000000" pitchFamily="65" charset="-120"/>
                <a:cs typeface="Calibri" panose="020F0502020204030204" pitchFamily="34" charset="0"/>
              </a:rPr>
              <a:t>製作過程縮時影片連結</a:t>
            </a:r>
            <a:endParaRPr lang="en-US" sz="1800" u="sng" dirty="0">
              <a:solidFill>
                <a:srgbClr val="0563C1"/>
              </a:solidFill>
              <a:effectLst/>
              <a:latin typeface="標楷體" panose="03000509000000000000" pitchFamily="65" charset="-120"/>
              <a:ea typeface="新細明體" panose="02020500000000000000" pitchFamily="18" charset="-120"/>
              <a:cs typeface="Calibri" panose="020F0502020204030204" pitchFamily="34" charset="0"/>
              <a:hlinkClick r:id="rId3"/>
            </a:endParaRPr>
          </a:p>
          <a:p>
            <a:r>
              <a:rPr lang="en-US" sz="1800" u="sng" dirty="0">
                <a:solidFill>
                  <a:srgbClr val="0563C1"/>
                </a:solidFill>
                <a:effectLst/>
                <a:latin typeface="標楷體" panose="03000509000000000000" pitchFamily="65" charset="-120"/>
                <a:ea typeface="新細明體" panose="02020500000000000000" pitchFamily="18" charset="-120"/>
                <a:cs typeface="Calibri" panose="020F0502020204030204" pitchFamily="34" charset="0"/>
                <a:hlinkClick r:id="rId3"/>
              </a:rPr>
              <a:t>https://youtu.be/B3E9KYg2nBQ</a:t>
            </a:r>
            <a:endParaRPr lang="en-US"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821A3977-5808-4F95-B486-171BAC1998B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12153" y="5177695"/>
            <a:ext cx="1192530" cy="1192530"/>
          </a:xfrm>
          <a:prstGeom prst="rect">
            <a:avLst/>
          </a:prstGeom>
        </p:spPr>
      </p:pic>
      <p:pic>
        <p:nvPicPr>
          <p:cNvPr id="13" name="Picture 12">
            <a:extLst>
              <a:ext uri="{FF2B5EF4-FFF2-40B4-BE49-F238E27FC236}">
                <a16:creationId xmlns:a16="http://schemas.microsoft.com/office/drawing/2014/main" id="{0D79B886-D811-4BB7-8392-CECFEAE8CADA}"/>
              </a:ext>
            </a:extLst>
          </p:cNvPr>
          <p:cNvPicPr>
            <a:picLocks noChangeAspect="1"/>
          </p:cNvPicPr>
          <p:nvPr/>
        </p:nvPicPr>
        <p:blipFill rotWithShape="1">
          <a:blip r:embed="rId5">
            <a:extLst>
              <a:ext uri="{28A0092B-C50C-407E-A947-70E740481C1C}">
                <a14:useLocalDpi xmlns:a14="http://schemas.microsoft.com/office/drawing/2010/main" val="0"/>
              </a:ext>
            </a:extLst>
          </a:blip>
          <a:srcRect b="3826"/>
          <a:stretch/>
        </p:blipFill>
        <p:spPr>
          <a:xfrm>
            <a:off x="1005413" y="1690688"/>
            <a:ext cx="1853882" cy="3166585"/>
          </a:xfrm>
          <a:prstGeom prst="rect">
            <a:avLst/>
          </a:prstGeom>
        </p:spPr>
      </p:pic>
      <p:pic>
        <p:nvPicPr>
          <p:cNvPr id="15" name="Picture 14">
            <a:extLst>
              <a:ext uri="{FF2B5EF4-FFF2-40B4-BE49-F238E27FC236}">
                <a16:creationId xmlns:a16="http://schemas.microsoft.com/office/drawing/2014/main" id="{94A3AB54-91FA-4EE2-9DA6-61E5304CE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4537" y="1690687"/>
            <a:ext cx="1507833" cy="3351325"/>
          </a:xfrm>
          <a:prstGeom prst="rect">
            <a:avLst/>
          </a:prstGeom>
        </p:spPr>
      </p:pic>
    </p:spTree>
    <p:extLst>
      <p:ext uri="{BB962C8B-B14F-4D97-AF65-F5344CB8AC3E}">
        <p14:creationId xmlns:p14="http://schemas.microsoft.com/office/powerpoint/2010/main" val="1467999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7FC8-E8D0-4D20-A22B-560641DF749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謝謝聆聽</a:t>
            </a:r>
            <a:r>
              <a:rPr lang="en-US" altLang="zh-TW" dirty="0">
                <a:latin typeface="標楷體" panose="03000509000000000000" pitchFamily="65" charset="-120"/>
                <a:ea typeface="標楷體" panose="03000509000000000000" pitchFamily="65" charset="-120"/>
              </a:rPr>
              <a:t>!</a:t>
            </a:r>
            <a:endParaRPr lang="en-US" dirty="0">
              <a:latin typeface="標楷體" panose="03000509000000000000" pitchFamily="65" charset="-120"/>
              <a:ea typeface="標楷體" panose="03000509000000000000" pitchFamily="65" charset="-120"/>
            </a:endParaRPr>
          </a:p>
        </p:txBody>
      </p:sp>
      <p:sp>
        <p:nvSpPr>
          <p:cNvPr id="3" name="Content Placeholder 2">
            <a:extLst>
              <a:ext uri="{FF2B5EF4-FFF2-40B4-BE49-F238E27FC236}">
                <a16:creationId xmlns:a16="http://schemas.microsoft.com/office/drawing/2014/main" id="{A71020A0-C55A-40FD-AC11-EA9FB3063B35}"/>
              </a:ext>
            </a:extLst>
          </p:cNvPr>
          <p:cNvSpPr>
            <a:spLocks noGrp="1"/>
          </p:cNvSpPr>
          <p:nvPr>
            <p:ph idx="1"/>
          </p:nvPr>
        </p:nvSpPr>
        <p:spPr>
          <a:xfrm>
            <a:off x="838200" y="5208608"/>
            <a:ext cx="10515600" cy="968354"/>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電子學實驗小組</a:t>
            </a:r>
            <a:br>
              <a:rPr lang="en-US" altLang="zh-TW"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李泳諒、施家畯、謝在宥</a:t>
            </a:r>
            <a:endParaRPr 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33999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8AEF-DA23-4C09-B24A-5D5763D51BD0}"/>
              </a:ext>
            </a:extLst>
          </p:cNvPr>
          <p:cNvSpPr>
            <a:spLocks noGrp="1"/>
          </p:cNvSpPr>
          <p:nvPr>
            <p:ph type="title"/>
          </p:nvPr>
        </p:nvSpPr>
        <p:spPr>
          <a:xfrm>
            <a:off x="838200" y="290477"/>
            <a:ext cx="10515600" cy="1325563"/>
          </a:xfrm>
        </p:spPr>
        <p:txBody>
          <a:bodyPr>
            <a:normAutofit/>
          </a:bodyPr>
          <a:lstStyle/>
          <a:p>
            <a:pPr>
              <a:lnSpc>
                <a:spcPct val="107000"/>
              </a:lnSpc>
              <a:spcAft>
                <a:spcPts val="800"/>
              </a:spcAft>
            </a:pPr>
            <a:r>
              <a:rPr lang="zh-TW" sz="3000" dirty="0">
                <a:effectLst/>
                <a:latin typeface="Calibri" panose="020F0502020204030204" pitchFamily="34" charset="0"/>
                <a:ea typeface="標楷體" panose="03000509000000000000" pitchFamily="65" charset="-120"/>
                <a:cs typeface="Calibri" panose="020F0502020204030204" pitchFamily="34" charset="0"/>
              </a:rPr>
              <a:t>貳、設計規劃</a:t>
            </a:r>
            <a:br>
              <a:rPr lang="en-US" sz="3000" dirty="0">
                <a:effectLst/>
                <a:latin typeface="Calibri" panose="020F0502020204030204" pitchFamily="34" charset="0"/>
                <a:ea typeface="新細明體" panose="02020500000000000000" pitchFamily="18" charset="-120"/>
                <a:cs typeface="Times New Roman" panose="02020603050405020304" pitchFamily="18" charset="0"/>
              </a:rPr>
            </a:br>
            <a:r>
              <a:rPr lang="zh-TW" sz="3000" dirty="0">
                <a:effectLst/>
                <a:latin typeface="Calibri" panose="020F0502020204030204" pitchFamily="34" charset="0"/>
                <a:ea typeface="標楷體" panose="03000509000000000000" pitchFamily="65" charset="-120"/>
                <a:cs typeface="Calibri" panose="020F0502020204030204" pitchFamily="34" charset="0"/>
              </a:rPr>
              <a:t>一、感測器規劃</a:t>
            </a:r>
            <a:endParaRPr lang="en-US" sz="3000" dirty="0"/>
          </a:p>
        </p:txBody>
      </p:sp>
      <p:pic>
        <p:nvPicPr>
          <p:cNvPr id="11" name="Picture 10">
            <a:extLst>
              <a:ext uri="{FF2B5EF4-FFF2-40B4-BE49-F238E27FC236}">
                <a16:creationId xmlns:a16="http://schemas.microsoft.com/office/drawing/2014/main" id="{A6D8F53D-C428-48A9-B492-72A8254D8638}"/>
              </a:ext>
            </a:extLst>
          </p:cNvPr>
          <p:cNvPicPr>
            <a:picLocks noChangeAspect="1"/>
          </p:cNvPicPr>
          <p:nvPr/>
        </p:nvPicPr>
        <p:blipFill>
          <a:blip r:embed="rId2"/>
          <a:stretch>
            <a:fillRect/>
          </a:stretch>
        </p:blipFill>
        <p:spPr>
          <a:xfrm>
            <a:off x="5597599" y="418558"/>
            <a:ext cx="6168303" cy="6020884"/>
          </a:xfrm>
          <a:prstGeom prst="rect">
            <a:avLst/>
          </a:prstGeom>
        </p:spPr>
      </p:pic>
      <p:sp>
        <p:nvSpPr>
          <p:cNvPr id="12" name="TextBox 11">
            <a:extLst>
              <a:ext uri="{FF2B5EF4-FFF2-40B4-BE49-F238E27FC236}">
                <a16:creationId xmlns:a16="http://schemas.microsoft.com/office/drawing/2014/main" id="{3182A96E-C96A-49FE-BD47-855DA016D304}"/>
              </a:ext>
            </a:extLst>
          </p:cNvPr>
          <p:cNvSpPr txBox="1"/>
          <p:nvPr/>
        </p:nvSpPr>
        <p:spPr>
          <a:xfrm>
            <a:off x="719931" y="2052638"/>
            <a:ext cx="4877668" cy="3785652"/>
          </a:xfrm>
          <a:prstGeom prst="rect">
            <a:avLst/>
          </a:prstGeom>
          <a:noFill/>
        </p:spPr>
        <p:txBody>
          <a:bodyPr wrap="square" rtlCol="0">
            <a:spAutoFit/>
          </a:bodyPr>
          <a:lstStyle/>
          <a:p>
            <a:r>
              <a:rPr lang="en-US" sz="2400" dirty="0">
                <a:latin typeface="標楷體" panose="03000509000000000000" pitchFamily="65" charset="-120"/>
                <a:ea typeface="標楷體" panose="03000509000000000000" pitchFamily="65" charset="-120"/>
              </a:rPr>
              <a:t>1.</a:t>
            </a:r>
            <a:r>
              <a:rPr lang="zh-TW" sz="2400" dirty="0">
                <a:effectLst/>
                <a:latin typeface="標楷體" panose="03000509000000000000" pitchFamily="65" charset="-120"/>
                <a:ea typeface="標楷體" panose="03000509000000000000" pitchFamily="65" charset="-120"/>
                <a:cs typeface="Calibri" panose="020F0502020204030204" pitchFamily="34" charset="0"/>
              </a:rPr>
              <a:t>水位傳感</a:t>
            </a:r>
            <a:r>
              <a:rPr lang="zh-TW" altLang="en-US" sz="2400" dirty="0">
                <a:effectLst/>
                <a:latin typeface="標楷體" panose="03000509000000000000" pitchFamily="65" charset="-120"/>
                <a:ea typeface="標楷體" panose="03000509000000000000" pitchFamily="65" charset="-120"/>
                <a:cs typeface="Calibri" panose="020F0502020204030204" pitchFamily="34" charset="0"/>
              </a:rPr>
              <a:t>器</a:t>
            </a:r>
            <a:endParaRPr lang="en-US" altLang="zh-TW" sz="2400" dirty="0">
              <a:effectLst/>
              <a:latin typeface="標楷體" panose="03000509000000000000" pitchFamily="65" charset="-120"/>
              <a:ea typeface="標楷體" panose="03000509000000000000" pitchFamily="65" charset="-120"/>
              <a:cs typeface="Calibri" panose="020F0502020204030204" pitchFamily="34" charset="0"/>
            </a:endParaRPr>
          </a:p>
          <a:p>
            <a:r>
              <a:rPr lang="en-US" altLang="zh-TW" sz="2400" dirty="0">
                <a:latin typeface="標楷體" panose="03000509000000000000" pitchFamily="65" charset="-120"/>
                <a:ea typeface="標楷體" panose="03000509000000000000" pitchFamily="65" charset="-120"/>
                <a:cs typeface="Calibri" panose="020F0502020204030204" pitchFamily="34" charset="0"/>
              </a:rPr>
              <a:t>	</a:t>
            </a:r>
            <a:r>
              <a:rPr lang="en-US" altLang="zh-TW" sz="2400" dirty="0">
                <a:latin typeface="標楷體" panose="03000509000000000000" pitchFamily="65" charset="-120"/>
                <a:ea typeface="標楷體" panose="03000509000000000000" pitchFamily="65" charset="-120"/>
                <a:sym typeface="Wingdings" panose="05000000000000000000" pitchFamily="2" charset="2"/>
              </a:rPr>
              <a:t></a:t>
            </a:r>
            <a:r>
              <a:rPr lang="zh-TW" altLang="en-US" sz="2400" dirty="0">
                <a:latin typeface="標楷體" panose="03000509000000000000" pitchFamily="65" charset="-120"/>
                <a:ea typeface="標楷體" panose="03000509000000000000" pitchFamily="65" charset="-120"/>
                <a:cs typeface="Calibri" panose="020F0502020204030204" pitchFamily="34" charset="0"/>
              </a:rPr>
              <a:t>水位偵測器</a:t>
            </a:r>
            <a:endParaRPr lang="en-US" altLang="zh-TW" sz="2400" dirty="0">
              <a:effectLst/>
              <a:latin typeface="標楷體" panose="03000509000000000000" pitchFamily="65" charset="-120"/>
              <a:ea typeface="標楷體" panose="03000509000000000000" pitchFamily="65" charset="-120"/>
              <a:cs typeface="Calibri" panose="020F0502020204030204" pitchFamily="34" charset="0"/>
            </a:endParaRPr>
          </a:p>
          <a:p>
            <a:r>
              <a:rPr lang="en-US" altLang="zh-TW" sz="2400" dirty="0">
                <a:latin typeface="標楷體" panose="03000509000000000000" pitchFamily="65" charset="-120"/>
                <a:ea typeface="標楷體" panose="03000509000000000000" pitchFamily="65" charset="-120"/>
              </a:rPr>
              <a:t>2.DHT11       </a:t>
            </a:r>
            <a:br>
              <a:rPr lang="en-US" altLang="zh-TW" sz="2400" dirty="0">
                <a:latin typeface="標楷體" panose="03000509000000000000" pitchFamily="65" charset="-120"/>
                <a:ea typeface="標楷體" panose="03000509000000000000" pitchFamily="65" charset="-120"/>
              </a:rPr>
            </a:br>
            <a:r>
              <a:rPr lang="en-US" altLang="zh-TW" sz="2400" dirty="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sym typeface="Wingdings" panose="05000000000000000000" pitchFamily="2" charset="2"/>
              </a:rPr>
              <a:t></a:t>
            </a:r>
            <a:r>
              <a:rPr lang="zh-TW" altLang="en-US" sz="2400" dirty="0">
                <a:latin typeface="標楷體" panose="03000509000000000000" pitchFamily="65" charset="-120"/>
                <a:ea typeface="標楷體" panose="03000509000000000000" pitchFamily="65" charset="-120"/>
              </a:rPr>
              <a:t>溫室度偵測器</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3.BMP180</a:t>
            </a:r>
            <a:r>
              <a:rPr lang="zh-TW" altLang="en-US" sz="2400" dirty="0">
                <a:latin typeface="標楷體" panose="03000509000000000000" pitchFamily="65" charset="-120"/>
                <a:ea typeface="標楷體" panose="03000509000000000000" pitchFamily="65" charset="-120"/>
              </a:rPr>
              <a:t>    </a:t>
            </a:r>
            <a:br>
              <a:rPr lang="en-US" altLang="zh-TW" sz="2400" dirty="0">
                <a:latin typeface="標楷體" panose="03000509000000000000" pitchFamily="65" charset="-120"/>
                <a:ea typeface="標楷體" panose="03000509000000000000" pitchFamily="65" charset="-120"/>
              </a:rPr>
            </a:br>
            <a:r>
              <a:rPr lang="en-US" altLang="zh-TW" sz="2400" dirty="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sym typeface="Wingdings" panose="05000000000000000000" pitchFamily="2" charset="2"/>
              </a:rPr>
              <a:t></a:t>
            </a:r>
            <a:r>
              <a:rPr lang="zh-TW" altLang="en-US" sz="2400" dirty="0">
                <a:latin typeface="標楷體" panose="03000509000000000000" pitchFamily="65" charset="-120"/>
                <a:ea typeface="標楷體" panose="03000509000000000000" pitchFamily="65" charset="-120"/>
              </a:rPr>
              <a:t>大氣壓力偵測器</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4.PMS3003</a:t>
            </a:r>
            <a:r>
              <a:rPr lang="zh-TW" altLang="en-US" sz="2400" dirty="0">
                <a:latin typeface="標楷體" panose="03000509000000000000" pitchFamily="65" charset="-120"/>
                <a:ea typeface="標楷體" panose="03000509000000000000" pitchFamily="65" charset="-120"/>
              </a:rPr>
              <a:t>  </a:t>
            </a:r>
            <a:br>
              <a:rPr lang="en-US" altLang="zh-TW" sz="2400" dirty="0">
                <a:latin typeface="標楷體" panose="03000509000000000000" pitchFamily="65" charset="-120"/>
                <a:ea typeface="標楷體" panose="03000509000000000000" pitchFamily="65" charset="-120"/>
              </a:rPr>
            </a:br>
            <a:r>
              <a:rPr lang="en-US" altLang="zh-TW" sz="2400" dirty="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sym typeface="Wingdings" panose="05000000000000000000" pitchFamily="2" charset="2"/>
              </a:rPr>
              <a:t></a:t>
            </a:r>
            <a:r>
              <a:rPr lang="zh-TW" altLang="en-US" sz="2400" dirty="0">
                <a:latin typeface="標楷體" panose="03000509000000000000" pitchFamily="65" charset="-120"/>
                <a:ea typeface="標楷體" panose="03000509000000000000" pitchFamily="65" charset="-120"/>
              </a:rPr>
              <a:t>懸浮微粒偵測器</a:t>
            </a:r>
            <a:endParaRPr lang="en-US" altLang="zh-TW" sz="2400" dirty="0">
              <a:latin typeface="標楷體" panose="03000509000000000000" pitchFamily="65" charset="-120"/>
              <a:ea typeface="標楷體" panose="03000509000000000000" pitchFamily="65" charset="-120"/>
            </a:endParaRPr>
          </a:p>
          <a:p>
            <a:r>
              <a:rPr lang="en-US" sz="2400" dirty="0">
                <a:latin typeface="標楷體" panose="03000509000000000000" pitchFamily="65" charset="-120"/>
                <a:ea typeface="標楷體" panose="03000509000000000000" pitchFamily="65" charset="-120"/>
              </a:rPr>
              <a:t>5.ADXL345</a:t>
            </a:r>
            <a:r>
              <a:rPr lang="zh-TW" altLang="en-US" sz="2400" dirty="0">
                <a:latin typeface="標楷體" panose="03000509000000000000" pitchFamily="65" charset="-120"/>
                <a:ea typeface="標楷體" panose="03000509000000000000" pitchFamily="65" charset="-120"/>
              </a:rPr>
              <a:t>   </a:t>
            </a:r>
            <a:br>
              <a:rPr lang="en-US" altLang="zh-TW" sz="2400" dirty="0">
                <a:latin typeface="標楷體" panose="03000509000000000000" pitchFamily="65" charset="-120"/>
                <a:ea typeface="標楷體" panose="03000509000000000000" pitchFamily="65" charset="-120"/>
              </a:rPr>
            </a:br>
            <a:r>
              <a:rPr lang="en-US" altLang="zh-TW" sz="2400" dirty="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sym typeface="Wingdings" panose="05000000000000000000" pitchFamily="2" charset="2"/>
              </a:rPr>
              <a:t></a:t>
            </a:r>
            <a:r>
              <a:rPr lang="zh-TW" altLang="en-US" sz="2400" dirty="0">
                <a:latin typeface="標楷體" panose="03000509000000000000" pitchFamily="65" charset="-120"/>
                <a:ea typeface="標楷體" panose="03000509000000000000" pitchFamily="65" charset="-120"/>
              </a:rPr>
              <a:t>加速度規</a:t>
            </a:r>
            <a:r>
              <a:rPr lang="en-US" altLang="zh-TW" sz="2400" dirty="0">
                <a:latin typeface="標楷體" panose="03000509000000000000" pitchFamily="65" charset="-120"/>
                <a:ea typeface="標楷體" panose="03000509000000000000" pitchFamily="65" charset="-120"/>
              </a:rPr>
              <a:t>(X</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Y</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Z</a:t>
            </a:r>
            <a:r>
              <a:rPr lang="zh-TW" altLang="en-US" sz="2400" dirty="0">
                <a:latin typeface="標楷體" panose="03000509000000000000" pitchFamily="65" charset="-120"/>
                <a:ea typeface="標楷體" panose="03000509000000000000" pitchFamily="65" charset="-120"/>
              </a:rPr>
              <a:t>三軸</a:t>
            </a:r>
            <a:r>
              <a:rPr lang="en-US" altLang="zh-TW" sz="2400" dirty="0">
                <a:latin typeface="標楷體" panose="03000509000000000000" pitchFamily="65" charset="-120"/>
                <a:ea typeface="標楷體" panose="03000509000000000000" pitchFamily="65" charset="-120"/>
              </a:rPr>
              <a:t>)</a:t>
            </a:r>
            <a:endParaRPr 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3169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415F-5FB2-4577-8FDB-136020E6A416}"/>
              </a:ext>
            </a:extLst>
          </p:cNvPr>
          <p:cNvSpPr>
            <a:spLocks noGrp="1"/>
          </p:cNvSpPr>
          <p:nvPr>
            <p:ph type="title"/>
          </p:nvPr>
        </p:nvSpPr>
        <p:spPr>
          <a:xfrm>
            <a:off x="838200" y="253153"/>
            <a:ext cx="10515600" cy="1325563"/>
          </a:xfrm>
        </p:spPr>
        <p:txBody>
          <a:bodyPr>
            <a:normAutofit/>
          </a:bodyPr>
          <a:lstStyle/>
          <a:p>
            <a:r>
              <a:rPr lang="zh-TW" sz="3000" dirty="0">
                <a:effectLst/>
                <a:latin typeface="Calibri" panose="020F0502020204030204" pitchFamily="34" charset="0"/>
                <a:ea typeface="標楷體" panose="03000509000000000000" pitchFamily="65" charset="-120"/>
                <a:cs typeface="Calibri" panose="020F0502020204030204" pitchFamily="34" charset="0"/>
              </a:rPr>
              <a:t>二、模組規劃</a:t>
            </a:r>
            <a:endParaRPr lang="en-US" sz="3000" dirty="0"/>
          </a:p>
        </p:txBody>
      </p:sp>
      <p:pic>
        <p:nvPicPr>
          <p:cNvPr id="5" name="Picture 4">
            <a:extLst>
              <a:ext uri="{FF2B5EF4-FFF2-40B4-BE49-F238E27FC236}">
                <a16:creationId xmlns:a16="http://schemas.microsoft.com/office/drawing/2014/main" id="{DD453147-20C6-4B84-8AF5-C04323BF9989}"/>
              </a:ext>
            </a:extLst>
          </p:cNvPr>
          <p:cNvPicPr>
            <a:picLocks noChangeAspect="1"/>
          </p:cNvPicPr>
          <p:nvPr/>
        </p:nvPicPr>
        <p:blipFill>
          <a:blip r:embed="rId2"/>
          <a:stretch>
            <a:fillRect/>
          </a:stretch>
        </p:blipFill>
        <p:spPr>
          <a:xfrm>
            <a:off x="6189309" y="323650"/>
            <a:ext cx="5539273" cy="6210700"/>
          </a:xfrm>
          <a:prstGeom prst="rect">
            <a:avLst/>
          </a:prstGeom>
        </p:spPr>
      </p:pic>
      <p:sp>
        <p:nvSpPr>
          <p:cNvPr id="6" name="TextBox 5">
            <a:extLst>
              <a:ext uri="{FF2B5EF4-FFF2-40B4-BE49-F238E27FC236}">
                <a16:creationId xmlns:a16="http://schemas.microsoft.com/office/drawing/2014/main" id="{9AD58465-3A8E-4825-A7CB-CB03774BA8CA}"/>
              </a:ext>
            </a:extLst>
          </p:cNvPr>
          <p:cNvSpPr txBox="1"/>
          <p:nvPr/>
        </p:nvSpPr>
        <p:spPr>
          <a:xfrm>
            <a:off x="701271" y="1408405"/>
            <a:ext cx="4877668" cy="5016758"/>
          </a:xfrm>
          <a:prstGeom prst="rect">
            <a:avLst/>
          </a:prstGeom>
          <a:noFill/>
        </p:spPr>
        <p:txBody>
          <a:bodyPr wrap="square" rtlCol="0">
            <a:spAutoFit/>
          </a:bodyPr>
          <a:lstStyle/>
          <a:p>
            <a:r>
              <a:rPr lang="en-US" sz="2000" dirty="0">
                <a:latin typeface="標楷體" panose="03000509000000000000" pitchFamily="65" charset="-120"/>
                <a:ea typeface="標楷體" panose="03000509000000000000" pitchFamily="65" charset="-120"/>
              </a:rPr>
              <a:t>1.</a:t>
            </a:r>
            <a:r>
              <a:rPr lang="en-US" altLang="zh-TW" sz="2000" dirty="0">
                <a:effectLst/>
                <a:latin typeface="標楷體" panose="03000509000000000000" pitchFamily="65" charset="-120"/>
                <a:ea typeface="標楷體" panose="03000509000000000000" pitchFamily="65" charset="-120"/>
                <a:cs typeface="Calibri" panose="020F0502020204030204" pitchFamily="34" charset="0"/>
              </a:rPr>
              <a:t>ESP32</a:t>
            </a:r>
            <a:br>
              <a:rPr lang="en-US" altLang="zh-TW" sz="2000" dirty="0">
                <a:latin typeface="標楷體" panose="03000509000000000000" pitchFamily="65" charset="-120"/>
                <a:ea typeface="標楷體" panose="03000509000000000000" pitchFamily="65" charset="-120"/>
              </a:rPr>
            </a:br>
            <a:r>
              <a:rPr lang="en-US" altLang="zh-TW"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rPr>
              <a:t>微控制器</a:t>
            </a:r>
            <a:endParaRPr lang="en-US" altLang="zh-TW"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3.</a:t>
            </a:r>
            <a:r>
              <a:rPr lang="zh-TW" altLang="en-US" sz="2000" dirty="0">
                <a:latin typeface="標楷體" panose="03000509000000000000" pitchFamily="65" charset="-120"/>
                <a:ea typeface="標楷體" panose="03000509000000000000" pitchFamily="65" charset="-120"/>
              </a:rPr>
              <a:t>電磁水閥</a:t>
            </a:r>
            <a:endParaRPr lang="en-US" altLang="zh-TW"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rPr>
              <a:t>控制水箱排水</a:t>
            </a:r>
            <a:endParaRPr lang="en-US" altLang="zh-TW"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4.</a:t>
            </a:r>
            <a:r>
              <a:rPr lang="zh-TW" altLang="en-US" sz="2000" dirty="0">
                <a:latin typeface="標楷體" panose="03000509000000000000" pitchFamily="65" charset="-120"/>
                <a:ea typeface="標楷體" panose="03000509000000000000" pitchFamily="65" charset="-120"/>
              </a:rPr>
              <a:t>電磁閥繼電器  </a:t>
            </a:r>
            <a:br>
              <a:rPr lang="en-US" altLang="zh-TW" sz="2000" dirty="0">
                <a:latin typeface="標楷體" panose="03000509000000000000" pitchFamily="65" charset="-120"/>
                <a:ea typeface="標楷體" panose="03000509000000000000" pitchFamily="65" charset="-120"/>
              </a:rPr>
            </a:br>
            <a:r>
              <a:rPr lang="en-US" altLang="zh-TW"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rPr>
              <a:t>繼電器開關</a:t>
            </a:r>
            <a:endParaRPr lang="en-US" altLang="zh-TW" sz="2000" dirty="0">
              <a:latin typeface="標楷體" panose="03000509000000000000" pitchFamily="65" charset="-120"/>
              <a:ea typeface="標楷體" panose="03000509000000000000" pitchFamily="65" charset="-120"/>
            </a:endParaRPr>
          </a:p>
          <a:p>
            <a:r>
              <a:rPr lang="en-US" sz="2000" dirty="0">
                <a:latin typeface="標楷體" panose="03000509000000000000" pitchFamily="65" charset="-120"/>
                <a:ea typeface="標楷體" panose="03000509000000000000" pitchFamily="65" charset="-120"/>
              </a:rPr>
              <a:t>5.</a:t>
            </a:r>
            <a:r>
              <a:rPr lang="en-US" altLang="zh-TW" sz="2000" dirty="0">
                <a:latin typeface="標楷體" panose="03000509000000000000" pitchFamily="65" charset="-120"/>
                <a:ea typeface="標楷體" panose="03000509000000000000" pitchFamily="65" charset="-120"/>
              </a:rPr>
              <a:t>LCD1602</a:t>
            </a:r>
            <a:r>
              <a:rPr lang="zh-TW" altLang="en-US" sz="2000" dirty="0">
                <a:latin typeface="標楷體" panose="03000509000000000000" pitchFamily="65" charset="-120"/>
                <a:ea typeface="標楷體" panose="03000509000000000000" pitchFamily="65" charset="-120"/>
              </a:rPr>
              <a:t>  </a:t>
            </a:r>
            <a:br>
              <a:rPr lang="en-US" altLang="zh-TW" sz="2000" dirty="0">
                <a:latin typeface="標楷體" panose="03000509000000000000" pitchFamily="65" charset="-120"/>
                <a:ea typeface="標楷體" panose="03000509000000000000" pitchFamily="65" charset="-120"/>
              </a:rPr>
            </a:br>
            <a:r>
              <a:rPr lang="en-US" altLang="zh-TW"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rPr>
              <a:t>螢幕</a:t>
            </a:r>
            <a:r>
              <a:rPr lang="en-US" altLang="zh-TW" sz="2000" dirty="0">
                <a:latin typeface="標楷體" panose="03000509000000000000" pitchFamily="65" charset="-120"/>
                <a:ea typeface="標楷體" panose="03000509000000000000" pitchFamily="65" charset="-120"/>
              </a:rPr>
              <a:t>2</a:t>
            </a:r>
            <a:r>
              <a:rPr lang="zh-TW" altLang="en-US" sz="2000" dirty="0">
                <a:latin typeface="標楷體" panose="03000509000000000000" pitchFamily="65" charset="-120"/>
                <a:ea typeface="標楷體" panose="03000509000000000000" pitchFamily="65" charset="-120"/>
              </a:rPr>
              <a:t>個</a:t>
            </a:r>
            <a:endParaRPr lang="en-US" altLang="zh-TW"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6.DS3231</a:t>
            </a:r>
            <a:br>
              <a:rPr lang="en-US" altLang="zh-TW" sz="2000" dirty="0">
                <a:latin typeface="標楷體" panose="03000509000000000000" pitchFamily="65" charset="-120"/>
                <a:ea typeface="標楷體" panose="03000509000000000000" pitchFamily="65" charset="-120"/>
              </a:rPr>
            </a:br>
            <a:r>
              <a:rPr lang="en-US" altLang="zh-TW"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sym typeface="Wingdings" panose="05000000000000000000" pitchFamily="2" charset="2"/>
              </a:rPr>
              <a:t>時鐘</a:t>
            </a:r>
            <a:r>
              <a:rPr lang="en-US" altLang="zh-TW" sz="2000" dirty="0">
                <a:latin typeface="標楷體" panose="03000509000000000000" pitchFamily="65" charset="-120"/>
                <a:ea typeface="標楷體" panose="03000509000000000000" pitchFamily="65" charset="-120"/>
                <a:sym typeface="Wingdings" panose="05000000000000000000" pitchFamily="2" charset="2"/>
              </a:rPr>
              <a:t>(ESP32</a:t>
            </a:r>
            <a:r>
              <a:rPr lang="zh-TW" altLang="en-US" sz="2000" dirty="0">
                <a:latin typeface="標楷體" panose="03000509000000000000" pitchFamily="65" charset="-120"/>
                <a:ea typeface="標楷體" panose="03000509000000000000" pitchFamily="65" charset="-120"/>
                <a:sym typeface="Wingdings" panose="05000000000000000000" pitchFamily="2" charset="2"/>
              </a:rPr>
              <a:t>無時鐘</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p>
          <a:p>
            <a:r>
              <a:rPr lang="en-US" sz="2000" dirty="0">
                <a:latin typeface="標楷體" panose="03000509000000000000" pitchFamily="65" charset="-120"/>
                <a:ea typeface="標楷體" panose="03000509000000000000" pitchFamily="65" charset="-120"/>
                <a:sym typeface="Wingdings" panose="05000000000000000000" pitchFamily="2" charset="2"/>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sym typeface="Wingdings" panose="05000000000000000000" pitchFamily="2" charset="2"/>
              </a:rPr>
              <a:t>斷電後有獨立電池供電</a:t>
            </a:r>
            <a:endParaRPr lang="en-US" altLang="zh-TW" sz="2000" dirty="0">
              <a:latin typeface="標楷體" panose="03000509000000000000" pitchFamily="65" charset="-120"/>
              <a:ea typeface="標楷體" panose="03000509000000000000" pitchFamily="65" charset="-120"/>
              <a:sym typeface="Wingdings" panose="05000000000000000000" pitchFamily="2" charset="2"/>
            </a:endParaRPr>
          </a:p>
          <a:p>
            <a:r>
              <a:rPr lang="en-US" altLang="zh-TW" sz="2000" dirty="0">
                <a:latin typeface="標楷體" panose="03000509000000000000" pitchFamily="65" charset="-120"/>
                <a:ea typeface="標楷體" panose="03000509000000000000" pitchFamily="65" charset="-120"/>
                <a:sym typeface="Wingdings" panose="05000000000000000000" pitchFamily="2" charset="2"/>
              </a:rPr>
              <a:t>7.18650</a:t>
            </a:r>
            <a:r>
              <a:rPr lang="zh-TW" altLang="en-US" sz="2000" dirty="0">
                <a:latin typeface="標楷體" panose="03000509000000000000" pitchFamily="65" charset="-120"/>
                <a:ea typeface="標楷體" panose="03000509000000000000" pitchFamily="65" charset="-120"/>
                <a:sym typeface="Wingdings" panose="05000000000000000000" pitchFamily="2" charset="2"/>
              </a:rPr>
              <a:t>電池</a:t>
            </a:r>
            <a:r>
              <a:rPr lang="en-US" altLang="zh-TW" sz="2000" dirty="0">
                <a:latin typeface="標楷體" panose="03000509000000000000" pitchFamily="65" charset="-120"/>
                <a:ea typeface="標楷體" panose="03000509000000000000" pitchFamily="65" charset="-120"/>
                <a:sym typeface="Wingdings" panose="05000000000000000000" pitchFamily="2" charset="2"/>
              </a:rPr>
              <a:t>3</a:t>
            </a:r>
            <a:r>
              <a:rPr lang="zh-TW" altLang="en-US" sz="2000" dirty="0">
                <a:latin typeface="標楷體" panose="03000509000000000000" pitchFamily="65" charset="-120"/>
                <a:ea typeface="標楷體" panose="03000509000000000000" pitchFamily="65" charset="-120"/>
                <a:sym typeface="Wingdings" panose="05000000000000000000" pitchFamily="2" charset="2"/>
              </a:rPr>
              <a:t>串</a:t>
            </a:r>
            <a:endParaRPr lang="en-US" altLang="zh-TW" sz="2000" dirty="0">
              <a:latin typeface="標楷體" panose="03000509000000000000" pitchFamily="65" charset="-120"/>
              <a:ea typeface="標楷體" panose="03000509000000000000" pitchFamily="65" charset="-120"/>
              <a:sym typeface="Wingdings" panose="05000000000000000000" pitchFamily="2" charset="2"/>
            </a:endParaRPr>
          </a:p>
          <a:p>
            <a:r>
              <a:rPr lang="en-US" sz="2000" dirty="0">
                <a:latin typeface="標楷體" panose="03000509000000000000" pitchFamily="65" charset="-120"/>
                <a:ea typeface="標楷體" panose="03000509000000000000" pitchFamily="65" charset="-120"/>
                <a:sym typeface="Wingdings" panose="05000000000000000000" pitchFamily="2" charset="2"/>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sym typeface="Wingdings" panose="05000000000000000000" pitchFamily="2" charset="2"/>
              </a:rPr>
              <a:t>提供</a:t>
            </a:r>
            <a:r>
              <a:rPr lang="en-US" altLang="zh-TW" sz="2000" dirty="0">
                <a:latin typeface="標楷體" panose="03000509000000000000" pitchFamily="65" charset="-120"/>
                <a:ea typeface="標楷體" panose="03000509000000000000" pitchFamily="65" charset="-120"/>
                <a:sym typeface="Wingdings" panose="05000000000000000000" pitchFamily="2" charset="2"/>
              </a:rPr>
              <a:t>12V</a:t>
            </a:r>
            <a:r>
              <a:rPr lang="zh-TW" altLang="en-US" sz="2000" dirty="0">
                <a:latin typeface="標楷體" panose="03000509000000000000" pitchFamily="65" charset="-120"/>
                <a:ea typeface="標楷體" panose="03000509000000000000" pitchFamily="65" charset="-120"/>
                <a:sym typeface="Wingdings" panose="05000000000000000000" pitchFamily="2" charset="2"/>
              </a:rPr>
              <a:t>的直流電源</a:t>
            </a:r>
            <a:endParaRPr lang="en-US" altLang="zh-TW" sz="2000" dirty="0">
              <a:latin typeface="標楷體" panose="03000509000000000000" pitchFamily="65" charset="-120"/>
              <a:ea typeface="標楷體" panose="03000509000000000000" pitchFamily="65" charset="-120"/>
              <a:sym typeface="Wingdings" panose="05000000000000000000" pitchFamily="2" charset="2"/>
            </a:endParaRPr>
          </a:p>
          <a:p>
            <a:r>
              <a:rPr lang="en-US" sz="2000" dirty="0">
                <a:latin typeface="標楷體" panose="03000509000000000000" pitchFamily="65" charset="-120"/>
                <a:ea typeface="標楷體" panose="03000509000000000000" pitchFamily="65" charset="-120"/>
                <a:sym typeface="Wingdings" panose="05000000000000000000" pitchFamily="2" charset="2"/>
              </a:rPr>
              <a:t>	</a:t>
            </a:r>
            <a:r>
              <a:rPr lang="en-US" altLang="zh-TW" sz="2000" dirty="0">
                <a:latin typeface="標楷體" panose="03000509000000000000" pitchFamily="65" charset="-120"/>
                <a:ea typeface="標楷體" panose="03000509000000000000" pitchFamily="65" charset="-120"/>
                <a:sym typeface="Wingdings" panose="05000000000000000000" pitchFamily="2" charset="2"/>
              </a:rPr>
              <a:t></a:t>
            </a:r>
            <a:r>
              <a:rPr lang="zh-TW" altLang="en-US" sz="2000" dirty="0">
                <a:latin typeface="標楷體" panose="03000509000000000000" pitchFamily="65" charset="-120"/>
                <a:ea typeface="標楷體" panose="03000509000000000000" pitchFamily="65" charset="-120"/>
                <a:sym typeface="Wingdings" panose="05000000000000000000" pitchFamily="2" charset="2"/>
              </a:rPr>
              <a:t>附充放電控制模組</a:t>
            </a:r>
            <a:br>
              <a:rPr lang="en-US" altLang="zh-TW" sz="2000" dirty="0">
                <a:latin typeface="標楷體" panose="03000509000000000000" pitchFamily="65" charset="-120"/>
                <a:ea typeface="標楷體" panose="03000509000000000000" pitchFamily="65" charset="-120"/>
                <a:sym typeface="Wingdings" panose="05000000000000000000" pitchFamily="2" charset="2"/>
              </a:rPr>
            </a:br>
            <a:r>
              <a:rPr lang="en-US" altLang="zh-TW" sz="2000" dirty="0">
                <a:latin typeface="標楷體" panose="03000509000000000000" pitchFamily="65" charset="-120"/>
                <a:ea typeface="標楷體" panose="03000509000000000000" pitchFamily="65" charset="-120"/>
                <a:sym typeface="Wingdings" panose="05000000000000000000" pitchFamily="2" charset="2"/>
              </a:rPr>
              <a:t>8.4</a:t>
            </a:r>
            <a:r>
              <a:rPr lang="zh-TW" altLang="en-US" sz="2000" dirty="0">
                <a:latin typeface="標楷體" panose="03000509000000000000" pitchFamily="65" charset="-120"/>
                <a:ea typeface="標楷體" panose="03000509000000000000" pitchFamily="65" charset="-120"/>
                <a:sym typeface="Wingdings" panose="05000000000000000000" pitchFamily="2" charset="2"/>
              </a:rPr>
              <a:t>公分</a:t>
            </a:r>
            <a:r>
              <a:rPr lang="en-US" altLang="zh-TW" sz="2000" dirty="0">
                <a:latin typeface="標楷體" panose="03000509000000000000" pitchFamily="65" charset="-120"/>
                <a:ea typeface="標楷體" panose="03000509000000000000" pitchFamily="65" charset="-120"/>
                <a:sym typeface="Wingdings" panose="05000000000000000000" pitchFamily="2" charset="2"/>
              </a:rPr>
              <a:t>12V</a:t>
            </a:r>
            <a:r>
              <a:rPr lang="zh-TW" altLang="en-US" sz="2000" dirty="0">
                <a:latin typeface="標楷體" panose="03000509000000000000" pitchFamily="65" charset="-120"/>
                <a:ea typeface="標楷體" panose="03000509000000000000" pitchFamily="65" charset="-120"/>
                <a:sym typeface="Wingdings" panose="05000000000000000000" pitchFamily="2" charset="2"/>
              </a:rPr>
              <a:t>風扇</a:t>
            </a:r>
            <a:endParaRPr lang="en-US" sz="2000" dirty="0">
              <a:latin typeface="標楷體" panose="03000509000000000000" pitchFamily="65" charset="-120"/>
              <a:ea typeface="標楷體" panose="03000509000000000000" pitchFamily="65" charset="-120"/>
            </a:endParaRPr>
          </a:p>
          <a:p>
            <a:r>
              <a:rPr lang="en-US" altLang="zh-TW" sz="2000" dirty="0">
                <a:latin typeface="標楷體" panose="03000509000000000000" pitchFamily="65" charset="-120"/>
                <a:ea typeface="標楷體" panose="03000509000000000000" pitchFamily="65" charset="-120"/>
              </a:rPr>
              <a:t>9.</a:t>
            </a:r>
            <a:r>
              <a:rPr lang="zh-TW" altLang="en-US" sz="2000" dirty="0">
                <a:latin typeface="標楷體" panose="03000509000000000000" pitchFamily="65" charset="-120"/>
                <a:ea typeface="標楷體" panose="03000509000000000000" pitchFamily="65" charset="-120"/>
              </a:rPr>
              <a:t>麵包版直流降壓模組</a:t>
            </a:r>
            <a:endParaRPr 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71933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9575-E488-4CC3-BB5D-8E850B7A58CE}"/>
              </a:ext>
            </a:extLst>
          </p:cNvPr>
          <p:cNvSpPr>
            <a:spLocks noGrp="1"/>
          </p:cNvSpPr>
          <p:nvPr>
            <p:ph type="title"/>
          </p:nvPr>
        </p:nvSpPr>
        <p:spPr>
          <a:xfrm>
            <a:off x="838200" y="214653"/>
            <a:ext cx="10515600" cy="1131062"/>
          </a:xfrm>
        </p:spPr>
        <p:txBody>
          <a:bodyPr>
            <a:normAutofit/>
          </a:bodyPr>
          <a:lstStyle/>
          <a:p>
            <a:r>
              <a:rPr lang="zh-TW" alt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zh-TW" sz="3000" dirty="0">
                <a:effectLst/>
                <a:latin typeface="標楷體" panose="03000509000000000000" pitchFamily="65" charset="-120"/>
                <a:ea typeface="標楷體" panose="03000509000000000000" pitchFamily="65" charset="-120"/>
                <a:cs typeface="Calibri" panose="020F0502020204030204" pitchFamily="34" charset="0"/>
              </a:rPr>
              <a:t>降雨量計算</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zh-TW" sz="3000" dirty="0">
                <a:effectLst/>
                <a:latin typeface="標楷體" panose="03000509000000000000" pitchFamily="65" charset="-120"/>
                <a:ea typeface="標楷體" panose="03000509000000000000" pitchFamily="65" charset="-120"/>
                <a:cs typeface="Calibri" panose="020F0502020204030204" pitchFamily="34" charset="0"/>
              </a:rPr>
              <a:t>小時累計雨量</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endParaRPr lang="en-US" sz="3000" dirty="0">
              <a:latin typeface="標楷體" panose="03000509000000000000" pitchFamily="65" charset="-120"/>
              <a:ea typeface="標楷體" panose="03000509000000000000" pitchFamily="65" charset="-120"/>
            </a:endParaRPr>
          </a:p>
        </p:txBody>
      </p:sp>
      <p:sp>
        <p:nvSpPr>
          <p:cNvPr id="5" name="TextBox 4">
            <a:extLst>
              <a:ext uri="{FF2B5EF4-FFF2-40B4-BE49-F238E27FC236}">
                <a16:creationId xmlns:a16="http://schemas.microsoft.com/office/drawing/2014/main" id="{FD6431DB-7B65-4980-896F-92015E493959}"/>
              </a:ext>
            </a:extLst>
          </p:cNvPr>
          <p:cNvSpPr txBox="1"/>
          <p:nvPr/>
        </p:nvSpPr>
        <p:spPr>
          <a:xfrm>
            <a:off x="838200" y="1374652"/>
            <a:ext cx="10805932" cy="5296771"/>
          </a:xfrm>
          <a:prstGeom prst="rect">
            <a:avLst/>
          </a:prstGeom>
          <a:noFill/>
        </p:spPr>
        <p:txBody>
          <a:bodyPr wrap="square">
            <a:spAutoFit/>
          </a:bodyPr>
          <a:lstStyle/>
          <a:p>
            <a:pPr indent="531813">
              <a:lnSpc>
                <a:spcPct val="107000"/>
              </a:lnSpc>
              <a:spcAft>
                <a:spcPts val="800"/>
              </a:spcAft>
            </a:pPr>
            <a:r>
              <a:rPr lang="zh-TW" sz="2400" dirty="0">
                <a:effectLst/>
                <a:latin typeface="標楷體" panose="03000509000000000000" pitchFamily="65" charset="-120"/>
                <a:ea typeface="標楷體" panose="03000509000000000000" pitchFamily="65" charset="-120"/>
                <a:cs typeface="Calibri" panose="020F0502020204030204" pitchFamily="34" charset="0"/>
              </a:rPr>
              <a:t>降雨量測定為「單位面積的累計降水高度」。設計透過上方漏斗接取降水</a:t>
            </a:r>
            <a:r>
              <a:rPr lang="en-US" sz="2400" dirty="0">
                <a:effectLst/>
                <a:latin typeface="標楷體" panose="03000509000000000000" pitchFamily="65" charset="-120"/>
                <a:ea typeface="標楷體" panose="03000509000000000000" pitchFamily="65" charset="-120"/>
                <a:cs typeface="Calibri" panose="020F0502020204030204" pitchFamily="34" charset="0"/>
              </a:rPr>
              <a:t>(</a:t>
            </a:r>
            <a:r>
              <a:rPr lang="zh-TW" sz="2400" dirty="0">
                <a:effectLst/>
                <a:latin typeface="標楷體" panose="03000509000000000000" pitchFamily="65" charset="-120"/>
                <a:ea typeface="標楷體" panose="03000509000000000000" pitchFamily="65" charset="-120"/>
                <a:cs typeface="Calibri" panose="020F0502020204030204" pitchFamily="34" charset="0"/>
              </a:rPr>
              <a:t>接取底面積</a:t>
            </a:r>
            <a:r>
              <a:rPr lang="en-US" sz="2400" dirty="0">
                <a:effectLst/>
                <a:latin typeface="標楷體" panose="03000509000000000000" pitchFamily="65" charset="-120"/>
                <a:ea typeface="標楷體" panose="03000509000000000000" pitchFamily="65" charset="-120"/>
                <a:cs typeface="Calibri" panose="020F0502020204030204" pitchFamily="34" charset="0"/>
              </a:rPr>
              <a:t>115*115mm)</a:t>
            </a:r>
            <a:r>
              <a:rPr lang="zh-TW" sz="2400" dirty="0">
                <a:effectLst/>
                <a:latin typeface="標楷體" panose="03000509000000000000" pitchFamily="65" charset="-120"/>
                <a:ea typeface="標楷體" panose="03000509000000000000" pitchFamily="65" charset="-120"/>
                <a:cs typeface="Calibri" panose="020F0502020204030204" pitchFamily="34" charset="0"/>
              </a:rPr>
              <a:t>，透過斜面流入水箱</a:t>
            </a:r>
            <a:r>
              <a:rPr lang="en-US" sz="2400" dirty="0">
                <a:effectLst/>
                <a:latin typeface="標楷體" panose="03000509000000000000" pitchFamily="65" charset="-120"/>
                <a:ea typeface="標楷體" panose="03000509000000000000" pitchFamily="65" charset="-120"/>
                <a:cs typeface="Calibri" panose="020F0502020204030204" pitchFamily="34" charset="0"/>
              </a:rPr>
              <a:t>(</a:t>
            </a:r>
            <a:r>
              <a:rPr lang="zh-TW" sz="2400" dirty="0">
                <a:effectLst/>
                <a:latin typeface="標楷體" panose="03000509000000000000" pitchFamily="65" charset="-120"/>
                <a:ea typeface="標楷體" panose="03000509000000000000" pitchFamily="65" charset="-120"/>
                <a:cs typeface="Calibri" panose="020F0502020204030204" pitchFamily="34" charset="0"/>
              </a:rPr>
              <a:t>底面積</a:t>
            </a:r>
            <a:r>
              <a:rPr lang="en-US" sz="2400" dirty="0">
                <a:effectLst/>
                <a:latin typeface="標楷體" panose="03000509000000000000" pitchFamily="65" charset="-120"/>
                <a:ea typeface="標楷體" panose="03000509000000000000" pitchFamily="65" charset="-120"/>
                <a:cs typeface="Calibri" panose="020F0502020204030204" pitchFamily="34" charset="0"/>
              </a:rPr>
              <a:t>32*28mm)</a:t>
            </a:r>
            <a:r>
              <a:rPr lang="zh-TW" sz="2400" dirty="0">
                <a:effectLst/>
                <a:latin typeface="標楷體" panose="03000509000000000000" pitchFamily="65" charset="-120"/>
                <a:ea typeface="標楷體" panose="03000509000000000000" pitchFamily="65" charset="-120"/>
                <a:cs typeface="Calibri" panose="020F0502020204030204" pitchFamily="34" charset="0"/>
              </a:rPr>
              <a:t>；以體積</a:t>
            </a:r>
            <a:r>
              <a:rPr lang="en-US" sz="2400" dirty="0">
                <a:effectLst/>
                <a:latin typeface="標楷體" panose="03000509000000000000" pitchFamily="65" charset="-120"/>
                <a:ea typeface="標楷體" panose="03000509000000000000" pitchFamily="65" charset="-120"/>
                <a:cs typeface="Calibri" panose="020F0502020204030204" pitchFamily="34" charset="0"/>
              </a:rPr>
              <a:t>=</a:t>
            </a:r>
            <a:r>
              <a:rPr lang="zh-TW" sz="2400" dirty="0">
                <a:effectLst/>
                <a:latin typeface="標楷體" panose="03000509000000000000" pitchFamily="65" charset="-120"/>
                <a:ea typeface="標楷體" panose="03000509000000000000" pitchFamily="65" charset="-120"/>
                <a:cs typeface="Calibri" panose="020F0502020204030204" pitchFamily="34" charset="0"/>
              </a:rPr>
              <a:t>底面積</a:t>
            </a:r>
            <a:r>
              <a:rPr lang="en-US" sz="2400" dirty="0">
                <a:effectLst/>
                <a:latin typeface="標楷體" panose="03000509000000000000" pitchFamily="65" charset="-120"/>
                <a:ea typeface="標楷體" panose="03000509000000000000" pitchFamily="65" charset="-120"/>
                <a:cs typeface="Calibri" panose="020F0502020204030204" pitchFamily="34" charset="0"/>
              </a:rPr>
              <a:t>*</a:t>
            </a:r>
            <a:r>
              <a:rPr lang="zh-TW" sz="2400" dirty="0">
                <a:effectLst/>
                <a:latin typeface="標楷體" panose="03000509000000000000" pitchFamily="65" charset="-120"/>
                <a:ea typeface="標楷體" panose="03000509000000000000" pitchFamily="65" charset="-120"/>
                <a:cs typeface="Calibri" panose="020F0502020204030204" pitchFamily="34" charset="0"/>
              </a:rPr>
              <a:t>高換算，面積縮小使高度變化量增大，將測量解析度放大。</a:t>
            </a:r>
            <a:endParaRPr lang="en-US" sz="24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Aft>
                <a:spcPts val="800"/>
              </a:spcAft>
            </a:pPr>
            <a:endParaRPr lang="en-US" altLang="zh-TW" dirty="0">
              <a:effectLst/>
              <a:latin typeface="標楷體" panose="03000509000000000000" pitchFamily="65" charset="-120"/>
              <a:ea typeface="標楷體" panose="03000509000000000000" pitchFamily="65" charset="-120"/>
              <a:cs typeface="Calibri" panose="020F0502020204030204" pitchFamily="34" charset="0"/>
            </a:endParaRPr>
          </a:p>
          <a:p>
            <a:pPr>
              <a:lnSpc>
                <a:spcPct val="107000"/>
              </a:lnSpc>
              <a:spcAft>
                <a:spcPts val="800"/>
              </a:spcAft>
            </a:pPr>
            <a:endParaRPr lang="en-US" altLang="zh-TW" dirty="0">
              <a:effectLst/>
              <a:latin typeface="標楷體" panose="03000509000000000000" pitchFamily="65" charset="-120"/>
              <a:ea typeface="標楷體" panose="03000509000000000000" pitchFamily="65" charset="-120"/>
              <a:cs typeface="Calibri" panose="020F0502020204030204" pitchFamily="34" charset="0"/>
            </a:endParaRPr>
          </a:p>
          <a:p>
            <a:pPr>
              <a:lnSpc>
                <a:spcPct val="107000"/>
              </a:lnSpc>
              <a:spcAft>
                <a:spcPts val="800"/>
              </a:spcAft>
            </a:pPr>
            <a:r>
              <a:rPr lang="zh-TW" dirty="0">
                <a:effectLst/>
                <a:latin typeface="標楷體" panose="03000509000000000000" pitchFamily="65" charset="-120"/>
                <a:ea typeface="標楷體" panose="03000509000000000000" pitchFamily="65" charset="-120"/>
                <a:cs typeface="Calibri" panose="020F0502020204030204" pitchFamily="34" charset="0"/>
              </a:rPr>
              <a:t>註</a:t>
            </a:r>
            <a:r>
              <a:rPr lang="en-US" dirty="0">
                <a:effectLst/>
                <a:latin typeface="標楷體" panose="03000509000000000000" pitchFamily="65" charset="-120"/>
                <a:ea typeface="標楷體" panose="03000509000000000000" pitchFamily="65" charset="-120"/>
                <a:cs typeface="Calibri" panose="020F0502020204030204" pitchFamily="34" charset="0"/>
              </a:rPr>
              <a:t>:ESP32 </a:t>
            </a:r>
            <a:r>
              <a:rPr lang="en-US" dirty="0" err="1">
                <a:effectLst/>
                <a:latin typeface="標楷體" panose="03000509000000000000" pitchFamily="65" charset="-120"/>
                <a:ea typeface="標楷體" panose="03000509000000000000" pitchFamily="65" charset="-120"/>
                <a:cs typeface="Calibri" panose="020F0502020204030204" pitchFamily="34" charset="0"/>
              </a:rPr>
              <a:t>analogRead</a:t>
            </a:r>
            <a:r>
              <a:rPr lang="zh-TW" dirty="0">
                <a:effectLst/>
                <a:latin typeface="標楷體" panose="03000509000000000000" pitchFamily="65" charset="-120"/>
                <a:ea typeface="標楷體" panose="03000509000000000000" pitchFamily="65" charset="-120"/>
                <a:cs typeface="Calibri" panose="020F0502020204030204" pitchFamily="34" charset="0"/>
              </a:rPr>
              <a:t>於</a:t>
            </a:r>
            <a:r>
              <a:rPr lang="en-US" dirty="0">
                <a:effectLst/>
                <a:latin typeface="標楷體" panose="03000509000000000000" pitchFamily="65" charset="-120"/>
                <a:ea typeface="標楷體" panose="03000509000000000000" pitchFamily="65" charset="-120"/>
                <a:cs typeface="Calibri" panose="020F0502020204030204" pitchFamily="34" charset="0"/>
              </a:rPr>
              <a:t>3V3</a:t>
            </a:r>
            <a:r>
              <a:rPr lang="zh-TW" dirty="0">
                <a:effectLst/>
                <a:latin typeface="標楷體" panose="03000509000000000000" pitchFamily="65" charset="-120"/>
                <a:ea typeface="標楷體" panose="03000509000000000000" pitchFamily="65" charset="-120"/>
                <a:cs typeface="Calibri" panose="020F0502020204030204" pitchFamily="34" charset="0"/>
              </a:rPr>
              <a:t>值為</a:t>
            </a:r>
            <a:r>
              <a:rPr lang="en-US" dirty="0">
                <a:effectLst/>
                <a:latin typeface="標楷體" panose="03000509000000000000" pitchFamily="65" charset="-120"/>
                <a:ea typeface="標楷體" panose="03000509000000000000" pitchFamily="65" charset="-120"/>
                <a:cs typeface="Calibri" panose="020F0502020204030204" pitchFamily="34" charset="0"/>
              </a:rPr>
              <a:t>4095</a:t>
            </a:r>
            <a:r>
              <a:rPr lang="zh-TW" dirty="0">
                <a:effectLst/>
                <a:latin typeface="標楷體" panose="03000509000000000000" pitchFamily="65" charset="-120"/>
                <a:ea typeface="標楷體" panose="03000509000000000000" pitchFamily="65" charset="-120"/>
                <a:cs typeface="Calibri" panose="020F0502020204030204" pitchFamily="34" charset="0"/>
              </a:rPr>
              <a:t>。</a:t>
            </a:r>
            <a:endParaRPr lang="en-US"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Aft>
                <a:spcPts val="800"/>
              </a:spcAft>
            </a:pPr>
            <a:r>
              <a:rPr lang="zh-TW" dirty="0">
                <a:effectLst/>
                <a:latin typeface="標楷體" panose="03000509000000000000" pitchFamily="65" charset="-120"/>
                <a:ea typeface="標楷體" panose="03000509000000000000" pitchFamily="65" charset="-120"/>
                <a:cs typeface="Calibri" panose="020F0502020204030204" pitchFamily="34" charset="0"/>
              </a:rPr>
              <a:t>註</a:t>
            </a:r>
            <a:r>
              <a:rPr lang="en-US" dirty="0">
                <a:effectLst/>
                <a:latin typeface="標楷體" panose="03000509000000000000" pitchFamily="65" charset="-120"/>
                <a:ea typeface="標楷體" panose="03000509000000000000" pitchFamily="65" charset="-120"/>
                <a:cs typeface="Calibri" panose="020F0502020204030204" pitchFamily="34" charset="0"/>
              </a:rPr>
              <a:t>:</a:t>
            </a:r>
            <a:r>
              <a:rPr lang="zh-TW" dirty="0">
                <a:effectLst/>
                <a:latin typeface="標楷體" panose="03000509000000000000" pitchFamily="65" charset="-120"/>
                <a:ea typeface="標楷體" panose="03000509000000000000" pitchFamily="65" charset="-120"/>
                <a:cs typeface="Calibri" panose="020F0502020204030204" pitchFamily="34" charset="0"/>
              </a:rPr>
              <a:t>檢測高度指水位高度在水箱內變化時可被測量</a:t>
            </a:r>
            <a:br>
              <a:rPr lang="en-US" altLang="zh-TW" dirty="0">
                <a:effectLst/>
                <a:latin typeface="標楷體" panose="03000509000000000000" pitchFamily="65" charset="-120"/>
                <a:ea typeface="標楷體" panose="03000509000000000000" pitchFamily="65" charset="-120"/>
                <a:cs typeface="Calibri" panose="020F0502020204030204" pitchFamily="34" charset="0"/>
              </a:rPr>
            </a:br>
            <a:r>
              <a:rPr lang="zh-TW" dirty="0">
                <a:effectLst/>
                <a:latin typeface="標楷體" panose="03000509000000000000" pitchFamily="65" charset="-120"/>
                <a:ea typeface="標楷體" panose="03000509000000000000" pitchFamily="65" charset="-120"/>
                <a:cs typeface="Calibri" panose="020F0502020204030204" pitchFamily="34" charset="0"/>
              </a:rPr>
              <a:t>到的總高度區間。</a:t>
            </a:r>
            <a:endParaRPr lang="en-US" altLang="zh-TW" dirty="0">
              <a:effectLst/>
              <a:latin typeface="標楷體" panose="03000509000000000000" pitchFamily="65" charset="-120"/>
              <a:ea typeface="標楷體" panose="03000509000000000000" pitchFamily="65" charset="-120"/>
              <a:cs typeface="Calibri" panose="020F0502020204030204" pitchFamily="34" charset="0"/>
            </a:endParaRPr>
          </a:p>
          <a:p>
            <a:pPr>
              <a:lnSpc>
                <a:spcPct val="107000"/>
              </a:lnSpc>
              <a:spcAft>
                <a:spcPts val="800"/>
              </a:spcAft>
            </a:pPr>
            <a:endParaRPr lang="en-US" sz="1600" dirty="0">
              <a:effectLst/>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Aft>
                <a:spcPts val="800"/>
              </a:spcAft>
            </a:pPr>
            <a:r>
              <a:rPr lang="zh-TW" sz="2400" dirty="0">
                <a:effectLst/>
                <a:latin typeface="標楷體" panose="03000509000000000000" pitchFamily="65" charset="-120"/>
                <a:ea typeface="標楷體" panose="03000509000000000000" pitchFamily="65" charset="-120"/>
                <a:cs typeface="Calibri" panose="020F0502020204030204" pitchFamily="34" charset="0"/>
              </a:rPr>
              <a:t>計算公式</a:t>
            </a:r>
            <a:endParaRPr lang="en-US" altLang="zh-TW" sz="1600" dirty="0">
              <a:latin typeface="標楷體" panose="03000509000000000000" pitchFamily="65" charset="-120"/>
              <a:ea typeface="標楷體" panose="03000509000000000000" pitchFamily="65" charset="-120"/>
              <a:cs typeface="Times New Roman" panose="02020603050405020304" pitchFamily="18" charset="0"/>
            </a:endParaRPr>
          </a:p>
          <a:p>
            <a:pPr>
              <a:lnSpc>
                <a:spcPct val="107000"/>
              </a:lnSpc>
              <a:spcAft>
                <a:spcPts val="800"/>
              </a:spcAft>
            </a:pPr>
            <a:r>
              <a:rPr lang="en-US" sz="2400" dirty="0" err="1">
                <a:solidFill>
                  <a:srgbClr val="D35400"/>
                </a:solidFill>
                <a:effectLst/>
                <a:latin typeface="標楷體" panose="03000509000000000000" pitchFamily="65" charset="-120"/>
                <a:ea typeface="標楷體" panose="03000509000000000000" pitchFamily="65" charset="-120"/>
                <a:cs typeface="Times New Roman" panose="02020603050405020304" pitchFamily="18" charset="0"/>
              </a:rPr>
              <a:t>analogRead</a:t>
            </a:r>
            <a:r>
              <a:rPr lang="en-US" sz="2400" dirty="0">
                <a:solidFill>
                  <a:srgbClr val="434F54"/>
                </a:solidFill>
                <a:effectLst/>
                <a:latin typeface="標楷體" panose="03000509000000000000" pitchFamily="65" charset="-120"/>
                <a:ea typeface="標楷體" panose="03000509000000000000" pitchFamily="65" charset="-120"/>
                <a:cs typeface="Times New Roman" panose="02020603050405020304" pitchFamily="18" charset="0"/>
              </a:rPr>
              <a:t>(</a:t>
            </a:r>
            <a:r>
              <a:rPr lang="en-US" sz="2400" dirty="0" err="1">
                <a:solidFill>
                  <a:srgbClr val="4E5B61"/>
                </a:solidFill>
                <a:effectLst/>
                <a:latin typeface="標楷體" panose="03000509000000000000" pitchFamily="65" charset="-120"/>
                <a:ea typeface="標楷體" panose="03000509000000000000" pitchFamily="65" charset="-120"/>
                <a:cs typeface="Times New Roman" panose="02020603050405020304" pitchFamily="18" charset="0"/>
              </a:rPr>
              <a:t>waterPin</a:t>
            </a:r>
            <a:r>
              <a:rPr lang="en-US" sz="2400" dirty="0">
                <a:solidFill>
                  <a:srgbClr val="434F54"/>
                </a:solidFill>
                <a:effectLst/>
                <a:latin typeface="標楷體" panose="03000509000000000000" pitchFamily="65" charset="-120"/>
                <a:ea typeface="標楷體" panose="03000509000000000000" pitchFamily="65" charset="-120"/>
                <a:cs typeface="Times New Roman" panose="02020603050405020304" pitchFamily="18" charset="0"/>
              </a:rPr>
              <a:t>)</a:t>
            </a:r>
            <a:r>
              <a:rPr lang="en-US" sz="2400" dirty="0">
                <a:solidFill>
                  <a:srgbClr val="4E5B61"/>
                </a:solidFill>
                <a:effectLst/>
                <a:latin typeface="標楷體" panose="03000509000000000000" pitchFamily="65" charset="-120"/>
                <a:ea typeface="標楷體" panose="03000509000000000000" pitchFamily="65" charset="-120"/>
                <a:cs typeface="Times New Roman" panose="02020603050405020304" pitchFamily="18" charset="0"/>
              </a:rPr>
              <a:t> = (</a:t>
            </a:r>
            <a:r>
              <a:rPr lang="en-US" sz="2400" dirty="0" err="1">
                <a:solidFill>
                  <a:srgbClr val="4E5B61"/>
                </a:solidFill>
                <a:effectLst/>
                <a:latin typeface="標楷體" panose="03000509000000000000" pitchFamily="65" charset="-120"/>
                <a:ea typeface="標楷體" panose="03000509000000000000" pitchFamily="65" charset="-120"/>
                <a:cs typeface="Times New Roman" panose="02020603050405020304" pitchFamily="18" charset="0"/>
              </a:rPr>
              <a:t>realWaterVal</a:t>
            </a:r>
            <a:r>
              <a:rPr lang="en-US" sz="2400" dirty="0">
                <a:solidFill>
                  <a:srgbClr val="4E5B61"/>
                </a:solidFill>
                <a:effectLst/>
                <a:latin typeface="標楷體" panose="03000509000000000000" pitchFamily="65" charset="-120"/>
                <a:ea typeface="標楷體" panose="03000509000000000000" pitchFamily="65" charset="-120"/>
                <a:cs typeface="Times New Roman" panose="02020603050405020304" pitchFamily="18" charset="0"/>
              </a:rPr>
              <a:t>/4095)*40*(32*28-20*8)/(115*115) ;</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a:t>
            </a:r>
            <a:r>
              <a:rPr lang="zh-TW"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輸出期間水位高度</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a:t>
            </a:r>
            <a:r>
              <a:rPr lang="zh-TW"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毫米</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mm) = </a:t>
            </a:r>
            <a:r>
              <a:rPr lang="en-US" sz="2400" dirty="0" err="1">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realWaterVal</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/4095 *</a:t>
            </a:r>
            <a:r>
              <a:rPr lang="zh-TW"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檢測高度</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 *(</a:t>
            </a:r>
            <a:r>
              <a:rPr lang="zh-TW"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水箱底面積</a:t>
            </a:r>
            <a:r>
              <a:rPr lang="en-US"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a:t>
            </a:r>
            <a:r>
              <a:rPr lang="zh-TW"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水位傳感器截面積</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a:t>
            </a:r>
            <a:r>
              <a:rPr lang="zh-TW" sz="2400" dirty="0">
                <a:solidFill>
                  <a:srgbClr val="95A5A6"/>
                </a:solidFill>
                <a:effectLst/>
                <a:latin typeface="標楷體" panose="03000509000000000000" pitchFamily="65" charset="-120"/>
                <a:ea typeface="標楷體" panose="03000509000000000000" pitchFamily="65" charset="-120"/>
                <a:cs typeface="新細明體" panose="02020500000000000000" pitchFamily="18" charset="-120"/>
              </a:rPr>
              <a:t>接取底面積</a:t>
            </a:r>
            <a:r>
              <a:rPr lang="en-US" sz="2400" dirty="0">
                <a:solidFill>
                  <a:srgbClr val="95A5A6"/>
                </a:solidFill>
                <a:effectLst/>
                <a:latin typeface="標楷體" panose="03000509000000000000" pitchFamily="65" charset="-120"/>
                <a:ea typeface="標楷體" panose="03000509000000000000" pitchFamily="65" charset="-120"/>
                <a:cs typeface="Times New Roman" panose="02020603050405020304" pitchFamily="18" charset="0"/>
              </a:rPr>
              <a:t>)</a:t>
            </a:r>
            <a:endParaRPr lang="en-US" sz="2400" dirty="0">
              <a:effectLst/>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6" name="Picture 5">
            <a:extLst>
              <a:ext uri="{FF2B5EF4-FFF2-40B4-BE49-F238E27FC236}">
                <a16:creationId xmlns:a16="http://schemas.microsoft.com/office/drawing/2014/main" id="{52204C98-013B-4213-BBCC-1B03442E5E4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70250" y="2963117"/>
            <a:ext cx="2215460" cy="2149839"/>
          </a:xfrm>
          <a:prstGeom prst="rect">
            <a:avLst/>
          </a:prstGeom>
        </p:spPr>
      </p:pic>
      <p:sp>
        <p:nvSpPr>
          <p:cNvPr id="7" name="Arrow: Left 6">
            <a:extLst>
              <a:ext uri="{FF2B5EF4-FFF2-40B4-BE49-F238E27FC236}">
                <a16:creationId xmlns:a16="http://schemas.microsoft.com/office/drawing/2014/main" id="{C4A15B19-3CA2-49F8-8A12-ADC96D8A5634}"/>
              </a:ext>
            </a:extLst>
          </p:cNvPr>
          <p:cNvSpPr/>
          <p:nvPr/>
        </p:nvSpPr>
        <p:spPr>
          <a:xfrm>
            <a:off x="8166177" y="3251292"/>
            <a:ext cx="1411220" cy="678311"/>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E44B7A-1CC3-420A-9097-96AB50F96D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8168" y="2963117"/>
            <a:ext cx="2215460" cy="2149839"/>
          </a:xfrm>
          <a:prstGeom prst="rect">
            <a:avLst/>
          </a:prstGeom>
          <a:noFill/>
          <a:ln>
            <a:noFill/>
          </a:ln>
        </p:spPr>
      </p:pic>
    </p:spTree>
    <p:extLst>
      <p:ext uri="{BB962C8B-B14F-4D97-AF65-F5344CB8AC3E}">
        <p14:creationId xmlns:p14="http://schemas.microsoft.com/office/powerpoint/2010/main" val="1966803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687E0-65F3-40BC-B146-61AC0C45394E}"/>
              </a:ext>
            </a:extLst>
          </p:cNvPr>
          <p:cNvSpPr>
            <a:spLocks noGrp="1"/>
          </p:cNvSpPr>
          <p:nvPr>
            <p:ph type="title"/>
          </p:nvPr>
        </p:nvSpPr>
        <p:spPr>
          <a:xfrm>
            <a:off x="838200" y="253153"/>
            <a:ext cx="10515600" cy="1325563"/>
          </a:xfrm>
        </p:spPr>
        <p:txBody>
          <a:bodyPr>
            <a:normAutofit/>
          </a:bodyPr>
          <a:lstStyle/>
          <a:p>
            <a:pPr>
              <a:lnSpc>
                <a:spcPct val="107000"/>
              </a:lnSpc>
              <a:spcAft>
                <a:spcPts val="800"/>
              </a:spcAft>
            </a:pPr>
            <a:r>
              <a:rPr lang="zh-TW" sz="3000" dirty="0">
                <a:effectLst/>
                <a:latin typeface="標楷體" panose="03000509000000000000" pitchFamily="65" charset="-120"/>
                <a:ea typeface="標楷體" panose="03000509000000000000" pitchFamily="65" charset="-120"/>
                <a:cs typeface="Calibri" panose="020F0502020204030204" pitchFamily="34" charset="0"/>
              </a:rPr>
              <a:t>三、設計圖</a:t>
            </a:r>
            <a:b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br>
            <a:r>
              <a:rPr lang="en-US" sz="3000" dirty="0">
                <a:effectLst/>
                <a:latin typeface="標楷體" panose="03000509000000000000" pitchFamily="65" charset="-120"/>
                <a:ea typeface="標楷體" panose="03000509000000000000" pitchFamily="65" charset="-120"/>
                <a:cs typeface="Calibri" panose="020F0502020204030204" pitchFamily="34" charset="0"/>
              </a:rPr>
              <a:t>1.</a:t>
            </a:r>
            <a:r>
              <a:rPr lang="zh-TW" sz="3000" dirty="0">
                <a:effectLst/>
                <a:latin typeface="標楷體" panose="03000509000000000000" pitchFamily="65" charset="-120"/>
                <a:ea typeface="標楷體" panose="03000509000000000000" pitchFamily="65" charset="-120"/>
                <a:cs typeface="Calibri" panose="020F0502020204030204" pitchFamily="34" charset="0"/>
              </a:rPr>
              <a:t>電路圖</a:t>
            </a:r>
            <a:r>
              <a:rPr lang="zh-TW" altLang="en-US" sz="3000" dirty="0">
                <a:effectLst/>
                <a:latin typeface="標楷體" panose="03000509000000000000" pitchFamily="65" charset="-120"/>
                <a:ea typeface="標楷體" panose="03000509000000000000" pitchFamily="65" charset="-120"/>
                <a:cs typeface="Calibri" panose="020F0502020204030204" pitchFamily="34" charset="0"/>
              </a:rPr>
              <a:t>、外觀設計 </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zh-TW" sz="3000" dirty="0">
                <a:effectLst/>
                <a:latin typeface="標楷體" panose="03000509000000000000" pitchFamily="65" charset="-120"/>
                <a:ea typeface="標楷體" panose="03000509000000000000" pitchFamily="65" charset="-120"/>
                <a:cs typeface="Calibri" panose="020F0502020204030204" pitchFamily="34" charset="0"/>
              </a:rPr>
              <a:t>初步規劃</a:t>
            </a:r>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5/2</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endParaRPr lang="en-US" sz="3000" dirty="0">
              <a:effectLst/>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61056333-DFE0-47B2-BF13-F0237DDFBDA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295" y="1867965"/>
            <a:ext cx="4290526" cy="4174048"/>
          </a:xfrm>
          <a:prstGeom prst="rect">
            <a:avLst/>
          </a:prstGeom>
          <a:noFill/>
          <a:ln>
            <a:noFill/>
          </a:ln>
        </p:spPr>
      </p:pic>
      <p:pic>
        <p:nvPicPr>
          <p:cNvPr id="6" name="Picture 5">
            <a:extLst>
              <a:ext uri="{FF2B5EF4-FFF2-40B4-BE49-F238E27FC236}">
                <a16:creationId xmlns:a16="http://schemas.microsoft.com/office/drawing/2014/main" id="{0334CBDD-CA60-48D9-A20B-F822AAEB92D4}"/>
              </a:ext>
            </a:extLst>
          </p:cNvPr>
          <p:cNvPicPr/>
          <p:nvPr/>
        </p:nvPicPr>
        <p:blipFill>
          <a:blip r:embed="rId3" cstate="print">
            <a:extLst>
              <a:ext uri="{28A0092B-C50C-407E-A947-70E740481C1C}">
                <a14:useLocalDpi xmlns:a14="http://schemas.microsoft.com/office/drawing/2010/main" val="0"/>
              </a:ext>
            </a:extLst>
          </a:blip>
          <a:stretch>
            <a:fillRect/>
          </a:stretch>
        </p:blipFill>
        <p:spPr>
          <a:xfrm rot="16200000">
            <a:off x="6577529" y="872750"/>
            <a:ext cx="4174047" cy="6164475"/>
          </a:xfrm>
          <a:prstGeom prst="rect">
            <a:avLst/>
          </a:prstGeom>
        </p:spPr>
      </p:pic>
    </p:spTree>
    <p:extLst>
      <p:ext uri="{BB962C8B-B14F-4D97-AF65-F5344CB8AC3E}">
        <p14:creationId xmlns:p14="http://schemas.microsoft.com/office/powerpoint/2010/main" val="51664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687E0-65F3-40BC-B146-61AC0C45394E}"/>
              </a:ext>
            </a:extLst>
          </p:cNvPr>
          <p:cNvSpPr>
            <a:spLocks noGrp="1"/>
          </p:cNvSpPr>
          <p:nvPr>
            <p:ph type="title"/>
          </p:nvPr>
        </p:nvSpPr>
        <p:spPr>
          <a:xfrm>
            <a:off x="838200" y="253153"/>
            <a:ext cx="10515600" cy="1325563"/>
          </a:xfrm>
        </p:spPr>
        <p:txBody>
          <a:bodyPr>
            <a:normAutofit/>
          </a:bodyPr>
          <a:lstStyle/>
          <a:p>
            <a:pPr>
              <a:lnSpc>
                <a:spcPct val="107000"/>
              </a:lnSpc>
              <a:spcAft>
                <a:spcPts val="800"/>
              </a:spcAft>
            </a:pPr>
            <a:r>
              <a:rPr lang="en-US" altLang="zh-TW" sz="3000" dirty="0">
                <a:latin typeface="標楷體" panose="03000509000000000000" pitchFamily="65" charset="-120"/>
                <a:ea typeface="標楷體" panose="03000509000000000000" pitchFamily="65" charset="-120"/>
                <a:cs typeface="Calibri" panose="020F0502020204030204" pitchFamily="34" charset="0"/>
              </a:rPr>
              <a:t>2</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zh-TW" sz="3000" dirty="0">
                <a:effectLst/>
                <a:latin typeface="標楷體" panose="03000509000000000000" pitchFamily="65" charset="-120"/>
                <a:ea typeface="標楷體" panose="03000509000000000000" pitchFamily="65" charset="-120"/>
                <a:cs typeface="Calibri" panose="020F0502020204030204" pitchFamily="34" charset="0"/>
              </a:rPr>
              <a:t>電路圖</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zh-TW" altLang="en-US" sz="3000" dirty="0">
                <a:effectLst/>
                <a:latin typeface="標楷體" panose="03000509000000000000" pitchFamily="65" charset="-120"/>
                <a:ea typeface="標楷體" panose="03000509000000000000" pitchFamily="65" charset="-120"/>
                <a:cs typeface="Calibri" panose="020F0502020204030204" pitchFamily="34" charset="0"/>
              </a:rPr>
              <a:t>完整版</a:t>
            </a:r>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6/5</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endParaRPr lang="en-US" sz="3000" dirty="0">
              <a:effectLst/>
              <a:latin typeface="標楷體" panose="03000509000000000000" pitchFamily="65" charset="-120"/>
              <a:ea typeface="標楷體" panose="03000509000000000000" pitchFamily="65" charset="-120"/>
              <a:cs typeface="Times New Roman" panose="02020603050405020304" pitchFamily="18" charset="0"/>
            </a:endParaRPr>
          </a:p>
        </p:txBody>
      </p:sp>
      <p:pic>
        <p:nvPicPr>
          <p:cNvPr id="7" name="Picture 6">
            <a:extLst>
              <a:ext uri="{FF2B5EF4-FFF2-40B4-BE49-F238E27FC236}">
                <a16:creationId xmlns:a16="http://schemas.microsoft.com/office/drawing/2014/main" id="{2B5A0DE0-A5EA-4184-9C6F-DFA8662607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1663199"/>
            <a:ext cx="4423487" cy="4378812"/>
          </a:xfrm>
          <a:prstGeom prst="rect">
            <a:avLst/>
          </a:prstGeom>
        </p:spPr>
      </p:pic>
      <p:pic>
        <p:nvPicPr>
          <p:cNvPr id="9" name="Picture 8">
            <a:extLst>
              <a:ext uri="{FF2B5EF4-FFF2-40B4-BE49-F238E27FC236}">
                <a16:creationId xmlns:a16="http://schemas.microsoft.com/office/drawing/2014/main" id="{1E7C957A-7A6B-49AD-BEDB-3A21914D3C7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32469" y="1809749"/>
            <a:ext cx="5933434" cy="4250669"/>
          </a:xfrm>
          <a:prstGeom prst="rect">
            <a:avLst/>
          </a:prstGeom>
        </p:spPr>
      </p:pic>
    </p:spTree>
    <p:extLst>
      <p:ext uri="{BB962C8B-B14F-4D97-AF65-F5344CB8AC3E}">
        <p14:creationId xmlns:p14="http://schemas.microsoft.com/office/powerpoint/2010/main" val="117403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146E-65CD-40D0-AA64-0F09EC98AF88}"/>
              </a:ext>
            </a:extLst>
          </p:cNvPr>
          <p:cNvSpPr>
            <a:spLocks noGrp="1"/>
          </p:cNvSpPr>
          <p:nvPr>
            <p:ph type="title"/>
          </p:nvPr>
        </p:nvSpPr>
        <p:spPr/>
        <p:txBody>
          <a:bodyPr>
            <a:normAutofit/>
          </a:bodyPr>
          <a:lstStyle/>
          <a:p>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3</a:t>
            </a:r>
            <a:r>
              <a:rPr lang="en-US" altLang="zh-TW" sz="3000" dirty="0">
                <a:latin typeface="標楷體" panose="03000509000000000000" pitchFamily="65" charset="-120"/>
                <a:ea typeface="標楷體" panose="03000509000000000000" pitchFamily="65" charset="-120"/>
                <a:cs typeface="Calibri" panose="020F0502020204030204" pitchFamily="34" charset="0"/>
              </a:rPr>
              <a:t>.</a:t>
            </a:r>
            <a:r>
              <a:rPr lang="zh-TW" sz="3000" dirty="0">
                <a:effectLst/>
                <a:latin typeface="標楷體" panose="03000509000000000000" pitchFamily="65" charset="-120"/>
                <a:ea typeface="標楷體" panose="03000509000000000000" pitchFamily="65" charset="-120"/>
                <a:cs typeface="Calibri" panose="020F0502020204030204" pitchFamily="34" charset="0"/>
              </a:rPr>
              <a:t>設備介紹</a:t>
            </a:r>
            <a:endParaRPr lang="en-US" sz="3000" dirty="0">
              <a:latin typeface="標楷體" panose="03000509000000000000" pitchFamily="65" charset="-120"/>
              <a:ea typeface="標楷體" panose="03000509000000000000" pitchFamily="65" charset="-120"/>
            </a:endParaRPr>
          </a:p>
        </p:txBody>
      </p:sp>
      <p:pic>
        <p:nvPicPr>
          <p:cNvPr id="17" name="Picture 16">
            <a:extLst>
              <a:ext uri="{FF2B5EF4-FFF2-40B4-BE49-F238E27FC236}">
                <a16:creationId xmlns:a16="http://schemas.microsoft.com/office/drawing/2014/main" id="{31C127CB-D816-4426-A818-627E3F034333}"/>
              </a:ext>
            </a:extLst>
          </p:cNvPr>
          <p:cNvPicPr>
            <a:picLocks noChangeAspect="1"/>
          </p:cNvPicPr>
          <p:nvPr/>
        </p:nvPicPr>
        <p:blipFill>
          <a:blip r:embed="rId2"/>
          <a:stretch>
            <a:fillRect/>
          </a:stretch>
        </p:blipFill>
        <p:spPr>
          <a:xfrm>
            <a:off x="838200" y="2054225"/>
            <a:ext cx="10528037" cy="4298084"/>
          </a:xfrm>
          <a:prstGeom prst="rect">
            <a:avLst/>
          </a:prstGeom>
        </p:spPr>
      </p:pic>
    </p:spTree>
    <p:extLst>
      <p:ext uri="{BB962C8B-B14F-4D97-AF65-F5344CB8AC3E}">
        <p14:creationId xmlns:p14="http://schemas.microsoft.com/office/powerpoint/2010/main" val="810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9CE0-AA5E-4409-A67D-84C570DD82F4}"/>
              </a:ext>
            </a:extLst>
          </p:cNvPr>
          <p:cNvSpPr>
            <a:spLocks noGrp="1"/>
          </p:cNvSpPr>
          <p:nvPr>
            <p:ph type="title"/>
          </p:nvPr>
        </p:nvSpPr>
        <p:spPr>
          <a:xfrm>
            <a:off x="838200" y="365125"/>
            <a:ext cx="10776070" cy="1325563"/>
          </a:xfrm>
        </p:spPr>
        <p:txBody>
          <a:bodyPr>
            <a:normAutofit fontScale="90000"/>
          </a:bodyPr>
          <a:lstStyle/>
          <a:p>
            <a:pPr>
              <a:lnSpc>
                <a:spcPct val="107000"/>
              </a:lnSpc>
              <a:spcAft>
                <a:spcPts val="800"/>
              </a:spcAft>
            </a:pPr>
            <a:r>
              <a:rPr lang="zh-TW" sz="3000" dirty="0">
                <a:effectLst/>
                <a:latin typeface="標楷體" panose="03000509000000000000" pitchFamily="65" charset="-120"/>
                <a:ea typeface="標楷體" panose="03000509000000000000" pitchFamily="65" charset="-120"/>
                <a:cs typeface="Calibri" panose="020F0502020204030204" pitchFamily="34" charset="0"/>
              </a:rPr>
              <a:t>參、實際組裝</a:t>
            </a:r>
            <a:br>
              <a:rPr lang="en-US" sz="3000" dirty="0">
                <a:effectLst/>
                <a:latin typeface="標楷體" panose="03000509000000000000" pitchFamily="65" charset="-120"/>
                <a:ea typeface="標楷體" panose="03000509000000000000" pitchFamily="65" charset="-120"/>
                <a:cs typeface="Times New Roman" panose="02020603050405020304" pitchFamily="18" charset="0"/>
              </a:rPr>
            </a:br>
            <a:r>
              <a:rPr lang="zh-TW" sz="3000" dirty="0">
                <a:effectLst/>
                <a:latin typeface="標楷體" panose="03000509000000000000" pitchFamily="65" charset="-120"/>
                <a:ea typeface="標楷體" panose="03000509000000000000" pitchFamily="65" charset="-120"/>
                <a:cs typeface="Calibri" panose="020F0502020204030204" pitchFamily="34" charset="0"/>
              </a:rPr>
              <a:t>一、外殼數計</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zh-TW" sz="3000" dirty="0">
                <a:effectLst/>
                <a:latin typeface="標楷體" panose="03000509000000000000" pitchFamily="65" charset="-120"/>
                <a:ea typeface="標楷體" panose="03000509000000000000" pitchFamily="65" charset="-120"/>
                <a:cs typeface="Calibri" panose="020F0502020204030204" pitchFamily="34" charset="0"/>
              </a:rPr>
              <a:t>使用</a:t>
            </a:r>
            <a:r>
              <a:rPr lang="en-US" sz="3000" dirty="0">
                <a:effectLst/>
                <a:latin typeface="標楷體" panose="03000509000000000000" pitchFamily="65" charset="-120"/>
                <a:ea typeface="標楷體" panose="03000509000000000000" pitchFamily="65" charset="-120"/>
                <a:cs typeface="Calibri" panose="020F0502020204030204" pitchFamily="34" charset="0"/>
              </a:rPr>
              <a:t>Blender 3D</a:t>
            </a:r>
            <a:r>
              <a:rPr lang="zh-TW" sz="3000" dirty="0">
                <a:effectLst/>
                <a:latin typeface="標楷體" panose="03000509000000000000" pitchFamily="65" charset="-120"/>
                <a:ea typeface="標楷體" panose="03000509000000000000" pitchFamily="65" charset="-120"/>
                <a:cs typeface="Calibri" panose="020F0502020204030204" pitchFamily="34" charset="0"/>
              </a:rPr>
              <a:t>建模</a:t>
            </a:r>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 5/3~12</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r>
              <a:rPr lang="en-US" sz="3000" dirty="0">
                <a:latin typeface="標楷體" panose="03000509000000000000" pitchFamily="65" charset="-120"/>
                <a:ea typeface="標楷體" panose="03000509000000000000" pitchFamily="65" charset="-120"/>
                <a:cs typeface="Calibri" panose="020F0502020204030204" pitchFamily="34" charset="0"/>
              </a:rPr>
              <a:t>  </a:t>
            </a:r>
            <a:r>
              <a:rPr lang="zh-TW" altLang="en-US" sz="3000" dirty="0">
                <a:effectLst/>
                <a:latin typeface="標楷體" panose="03000509000000000000" pitchFamily="65" charset="-120"/>
                <a:ea typeface="標楷體" panose="03000509000000000000" pitchFamily="65" charset="-120"/>
                <a:cs typeface="Calibri" panose="020F0502020204030204" pitchFamily="34" charset="0"/>
              </a:rPr>
              <a:t>二、切片</a:t>
            </a:r>
            <a:r>
              <a:rPr lang="en-US" altLang="zh-TW" sz="3000" dirty="0">
                <a:effectLst/>
                <a:latin typeface="標楷體" panose="03000509000000000000" pitchFamily="65" charset="-120"/>
                <a:ea typeface="標楷體" panose="03000509000000000000" pitchFamily="65" charset="-120"/>
                <a:cs typeface="Calibri" panose="020F0502020204030204" pitchFamily="34" charset="0"/>
              </a:rPr>
              <a:t>(</a:t>
            </a:r>
            <a:r>
              <a:rPr lang="zh-TW" altLang="en-US" sz="3000" dirty="0">
                <a:effectLst/>
                <a:latin typeface="標楷體" panose="03000509000000000000" pitchFamily="65" charset="-120"/>
                <a:ea typeface="標楷體" panose="03000509000000000000" pitchFamily="65" charset="-120"/>
                <a:cs typeface="Calibri" panose="020F0502020204030204" pitchFamily="34" charset="0"/>
              </a:rPr>
              <a:t>轉檔</a:t>
            </a:r>
            <a:r>
              <a:rPr lang="en-US" sz="3000" dirty="0" err="1">
                <a:effectLst/>
                <a:latin typeface="標楷體" panose="03000509000000000000" pitchFamily="65" charset="-120"/>
                <a:ea typeface="標楷體" panose="03000509000000000000" pitchFamily="65" charset="-120"/>
                <a:cs typeface="Calibri" panose="020F0502020204030204" pitchFamily="34" charset="0"/>
              </a:rPr>
              <a:t>Gcode</a:t>
            </a:r>
            <a:r>
              <a:rPr lang="en-US" sz="3000" dirty="0">
                <a:effectLst/>
                <a:latin typeface="標楷體" panose="03000509000000000000" pitchFamily="65" charset="-120"/>
                <a:ea typeface="標楷體" panose="03000509000000000000" pitchFamily="65" charset="-120"/>
                <a:cs typeface="Calibri" panose="020F0502020204030204" pitchFamily="34" charset="0"/>
              </a:rPr>
              <a:t>)</a:t>
            </a:r>
            <a:br>
              <a:rPr lang="en-US" sz="1800" dirty="0">
                <a:effectLst/>
                <a:latin typeface="Calibri" panose="020F0502020204030204" pitchFamily="34" charset="0"/>
                <a:ea typeface="新細明體" panose="02020500000000000000" pitchFamily="18" charset="-120"/>
                <a:cs typeface="Times New Roman" panose="02020603050405020304" pitchFamily="18" charset="0"/>
              </a:rPr>
            </a:br>
            <a:endParaRPr lang="en-US" sz="3000" dirty="0">
              <a:latin typeface="標楷體" panose="03000509000000000000" pitchFamily="65" charset="-120"/>
              <a:ea typeface="標楷體" panose="03000509000000000000" pitchFamily="65" charset="-120"/>
            </a:endParaRPr>
          </a:p>
        </p:txBody>
      </p:sp>
      <p:pic>
        <p:nvPicPr>
          <p:cNvPr id="5" name="Picture 4">
            <a:extLst>
              <a:ext uri="{FF2B5EF4-FFF2-40B4-BE49-F238E27FC236}">
                <a16:creationId xmlns:a16="http://schemas.microsoft.com/office/drawing/2014/main" id="{5532079E-BF0E-44BD-B2EF-2C3E56B1DB6D}"/>
              </a:ext>
            </a:extLst>
          </p:cNvPr>
          <p:cNvPicPr>
            <a:picLocks noChangeAspect="1"/>
          </p:cNvPicPr>
          <p:nvPr/>
        </p:nvPicPr>
        <p:blipFill>
          <a:blip r:embed="rId2"/>
          <a:stretch>
            <a:fillRect/>
          </a:stretch>
        </p:blipFill>
        <p:spPr>
          <a:xfrm>
            <a:off x="838200" y="1875059"/>
            <a:ext cx="6717324" cy="4617816"/>
          </a:xfrm>
          <a:prstGeom prst="rect">
            <a:avLst/>
          </a:prstGeom>
        </p:spPr>
      </p:pic>
      <p:pic>
        <p:nvPicPr>
          <p:cNvPr id="6" name="Picture 5">
            <a:extLst>
              <a:ext uri="{FF2B5EF4-FFF2-40B4-BE49-F238E27FC236}">
                <a16:creationId xmlns:a16="http://schemas.microsoft.com/office/drawing/2014/main" id="{E9101F94-3FE2-44E3-90D4-872D88C488EE}"/>
              </a:ext>
            </a:extLst>
          </p:cNvPr>
          <p:cNvPicPr/>
          <p:nvPr/>
        </p:nvPicPr>
        <p:blipFill>
          <a:blip r:embed="rId3"/>
          <a:stretch>
            <a:fillRect/>
          </a:stretch>
        </p:blipFill>
        <p:spPr>
          <a:xfrm>
            <a:off x="7960335" y="4316980"/>
            <a:ext cx="3653935" cy="2055103"/>
          </a:xfrm>
          <a:prstGeom prst="rect">
            <a:avLst/>
          </a:prstGeom>
        </p:spPr>
      </p:pic>
      <p:pic>
        <p:nvPicPr>
          <p:cNvPr id="11" name="Picture 10">
            <a:extLst>
              <a:ext uri="{FF2B5EF4-FFF2-40B4-BE49-F238E27FC236}">
                <a16:creationId xmlns:a16="http://schemas.microsoft.com/office/drawing/2014/main" id="{323FB160-A28D-4DE3-8AF2-9942EC36FBBB}"/>
              </a:ext>
            </a:extLst>
          </p:cNvPr>
          <p:cNvPicPr>
            <a:picLocks noChangeAspect="1"/>
          </p:cNvPicPr>
          <p:nvPr/>
        </p:nvPicPr>
        <p:blipFill>
          <a:blip r:embed="rId4"/>
          <a:stretch>
            <a:fillRect/>
          </a:stretch>
        </p:blipFill>
        <p:spPr>
          <a:xfrm>
            <a:off x="7961236" y="1875059"/>
            <a:ext cx="3653034" cy="1933064"/>
          </a:xfrm>
          <a:prstGeom prst="rect">
            <a:avLst/>
          </a:prstGeom>
        </p:spPr>
      </p:pic>
    </p:spTree>
    <p:extLst>
      <p:ext uri="{BB962C8B-B14F-4D97-AF65-F5344CB8AC3E}">
        <p14:creationId xmlns:p14="http://schemas.microsoft.com/office/powerpoint/2010/main" val="1830962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671C-9433-40FE-B297-7EEC8FC5F580}"/>
              </a:ext>
            </a:extLst>
          </p:cNvPr>
          <p:cNvSpPr>
            <a:spLocks noGrp="1"/>
          </p:cNvSpPr>
          <p:nvPr>
            <p:ph type="title"/>
          </p:nvPr>
        </p:nvSpPr>
        <p:spPr>
          <a:xfrm>
            <a:off x="838200" y="-30528"/>
            <a:ext cx="10515600" cy="1325563"/>
          </a:xfrm>
        </p:spPr>
        <p:txBody>
          <a:bodyPr/>
          <a:lstStyle/>
          <a:p>
            <a:r>
              <a:rPr kumimoji="0" lang="zh-TW" altLang="en-US"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三、</a:t>
            </a:r>
            <a:r>
              <a:rPr kumimoji="0" lang="en-US" altLang="zh-TW"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3D</a:t>
            </a:r>
            <a:r>
              <a:rPr kumimoji="0" lang="zh-TW" altLang="en-US"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列印</a:t>
            </a:r>
            <a:r>
              <a:rPr kumimoji="0" lang="en-US" altLang="zh-TW"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(5/12~22)</a:t>
            </a:r>
            <a:r>
              <a:rPr kumimoji="0" lang="zh-TW" altLang="en-US"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 </a:t>
            </a:r>
            <a:r>
              <a:rPr kumimoji="0" lang="en-US" altLang="zh-TW"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		</a:t>
            </a:r>
            <a:r>
              <a:rPr kumimoji="0" lang="zh-TW" altLang="en-US" sz="2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Calibri" panose="020F0502020204030204" pitchFamily="34" charset="0"/>
              </a:rPr>
              <a:t>四、組裝流程、組裝影片</a:t>
            </a:r>
            <a:endParaRPr lang="en-US" dirty="0"/>
          </a:p>
        </p:txBody>
      </p:sp>
      <p:grpSp>
        <p:nvGrpSpPr>
          <p:cNvPr id="4" name="Group 3">
            <a:extLst>
              <a:ext uri="{FF2B5EF4-FFF2-40B4-BE49-F238E27FC236}">
                <a16:creationId xmlns:a16="http://schemas.microsoft.com/office/drawing/2014/main" id="{FFEA718C-5342-48C9-AA61-C4C38952C915}"/>
              </a:ext>
            </a:extLst>
          </p:cNvPr>
          <p:cNvGrpSpPr/>
          <p:nvPr/>
        </p:nvGrpSpPr>
        <p:grpSpPr>
          <a:xfrm>
            <a:off x="932741" y="1295029"/>
            <a:ext cx="3832690" cy="4965844"/>
            <a:chOff x="-817684" y="-9727"/>
            <a:chExt cx="2519680" cy="3264639"/>
          </a:xfrm>
        </p:grpSpPr>
        <p:pic>
          <p:nvPicPr>
            <p:cNvPr id="5" name="Picture 4">
              <a:extLst>
                <a:ext uri="{FF2B5EF4-FFF2-40B4-BE49-F238E27FC236}">
                  <a16:creationId xmlns:a16="http://schemas.microsoft.com/office/drawing/2014/main" id="{988281B7-3C9B-4712-96CE-247A8E6560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684" y="-9727"/>
              <a:ext cx="2519680" cy="1417320"/>
            </a:xfrm>
            <a:prstGeom prst="rect">
              <a:avLst/>
            </a:prstGeom>
          </p:spPr>
        </p:pic>
        <p:pic>
          <p:nvPicPr>
            <p:cNvPr id="6" name="Picture 5">
              <a:extLst>
                <a:ext uri="{FF2B5EF4-FFF2-40B4-BE49-F238E27FC236}">
                  <a16:creationId xmlns:a16="http://schemas.microsoft.com/office/drawing/2014/main" id="{F10356B2-CD26-433F-829F-EA999BD25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684" y="1837592"/>
              <a:ext cx="2519680" cy="1417320"/>
            </a:xfrm>
            <a:prstGeom prst="rect">
              <a:avLst/>
            </a:prstGeom>
          </p:spPr>
        </p:pic>
      </p:grpSp>
      <p:grpSp>
        <p:nvGrpSpPr>
          <p:cNvPr id="7" name="Group 6">
            <a:extLst>
              <a:ext uri="{FF2B5EF4-FFF2-40B4-BE49-F238E27FC236}">
                <a16:creationId xmlns:a16="http://schemas.microsoft.com/office/drawing/2014/main" id="{8D1B4321-BDEB-4B3E-9B4A-1F8353ABBB8A}"/>
              </a:ext>
            </a:extLst>
          </p:cNvPr>
          <p:cNvGrpSpPr/>
          <p:nvPr/>
        </p:nvGrpSpPr>
        <p:grpSpPr>
          <a:xfrm>
            <a:off x="5580186" y="1257308"/>
            <a:ext cx="5586046" cy="4026872"/>
            <a:chOff x="0" y="0"/>
            <a:chExt cx="4727228" cy="3379932"/>
          </a:xfrm>
        </p:grpSpPr>
        <p:sp>
          <p:nvSpPr>
            <p:cNvPr id="8" name="Text Box 2">
              <a:extLst>
                <a:ext uri="{FF2B5EF4-FFF2-40B4-BE49-F238E27FC236}">
                  <a16:creationId xmlns:a16="http://schemas.microsoft.com/office/drawing/2014/main" id="{B91ECD91-3DD2-4AF4-8914-95FB926F960C}"/>
                </a:ext>
              </a:extLst>
            </p:cNvPr>
            <p:cNvSpPr txBox="1">
              <a:spLocks noChangeArrowheads="1"/>
            </p:cNvSpPr>
            <p:nvPr/>
          </p:nvSpPr>
          <p:spPr bwMode="auto">
            <a:xfrm>
              <a:off x="0" y="168783"/>
              <a:ext cx="1440815" cy="40612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Calibri" panose="020F0502020204030204" pitchFamily="34" charset="0"/>
                  <a:ea typeface="標楷體" panose="03000509000000000000" pitchFamily="65" charset="-120"/>
                  <a:cs typeface="Times New Roman" panose="02020603050405020304" pitchFamily="18" charset="0"/>
                </a:rPr>
                <a:t>偵測器、模組選購</a:t>
              </a:r>
              <a:br>
                <a:rPr lang="en-US" altLang="zh-TW" sz="1200" dirty="0">
                  <a:effectLst/>
                  <a:latin typeface="Calibri" panose="020F0502020204030204" pitchFamily="34" charset="0"/>
                  <a:ea typeface="標楷體" panose="03000509000000000000" pitchFamily="65" charset="-120"/>
                  <a:cs typeface="Times New Roman" panose="02020603050405020304" pitchFamily="18" charset="0"/>
                </a:rPr>
              </a:br>
              <a:r>
                <a:rPr lang="en-US" altLang="zh-TW" sz="1200" dirty="0">
                  <a:effectLst/>
                  <a:latin typeface="Calibri" panose="020F0502020204030204" pitchFamily="34" charset="0"/>
                  <a:ea typeface="標楷體" panose="03000509000000000000" pitchFamily="65" charset="-120"/>
                  <a:cs typeface="Times New Roman" panose="02020603050405020304" pitchFamily="18" charset="0"/>
                </a:rPr>
                <a:t>(4</a:t>
              </a:r>
              <a:r>
                <a:rPr lang="zh-TW" altLang="en-US" sz="1200" dirty="0">
                  <a:effectLst/>
                  <a:latin typeface="Calibri" panose="020F0502020204030204" pitchFamily="34" charset="0"/>
                  <a:ea typeface="標楷體" panose="03000509000000000000" pitchFamily="65" charset="-120"/>
                  <a:cs typeface="Times New Roman" panose="02020603050405020304" pitchFamily="18" charset="0"/>
                </a:rPr>
                <a:t>月底</a:t>
              </a:r>
              <a:r>
                <a:rPr lang="en-US" altLang="zh-TW" sz="1200" dirty="0">
                  <a:effectLst/>
                  <a:latin typeface="Calibri" panose="020F0502020204030204" pitchFamily="34" charset="0"/>
                  <a:ea typeface="標楷體" panose="03000509000000000000" pitchFamily="65" charset="-120"/>
                  <a:cs typeface="Times New Roman" panose="02020603050405020304" pitchFamily="18" charset="0"/>
                </a:rPr>
                <a:t>)</a:t>
              </a:r>
              <a:endParaRPr lang="en-US" sz="1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9" name="Text Box 2">
              <a:extLst>
                <a:ext uri="{FF2B5EF4-FFF2-40B4-BE49-F238E27FC236}">
                  <a16:creationId xmlns:a16="http://schemas.microsoft.com/office/drawing/2014/main" id="{22806EA7-58D6-4CDE-9042-B18FD3031408}"/>
                </a:ext>
              </a:extLst>
            </p:cNvPr>
            <p:cNvSpPr txBox="1">
              <a:spLocks noChangeArrowheads="1"/>
            </p:cNvSpPr>
            <p:nvPr/>
          </p:nvSpPr>
          <p:spPr bwMode="auto">
            <a:xfrm>
              <a:off x="0" y="755073"/>
              <a:ext cx="1440815" cy="5397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電路圖繪製、</a:t>
              </a:r>
              <a:br>
                <a:rPr lang="en-US" sz="1200" dirty="0">
                  <a:effectLst/>
                  <a:latin typeface="標楷體" panose="03000509000000000000" pitchFamily="65" charset="-120"/>
                  <a:ea typeface="標楷體" panose="03000509000000000000" pitchFamily="65" charset="-120"/>
                  <a:cs typeface="Times New Roman" panose="02020603050405020304" pitchFamily="18" charset="0"/>
                </a:rPr>
              </a:b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電路預組測試</a:t>
              </a:r>
              <a:b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br>
              <a: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t>(5/2~5)</a:t>
              </a:r>
              <a:endParaRPr lang="en-US" sz="1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10" name="Text Box 2">
              <a:extLst>
                <a:ext uri="{FF2B5EF4-FFF2-40B4-BE49-F238E27FC236}">
                  <a16:creationId xmlns:a16="http://schemas.microsoft.com/office/drawing/2014/main" id="{B000017E-A254-4424-8FD4-559F621EC562}"/>
                </a:ext>
              </a:extLst>
            </p:cNvPr>
            <p:cNvSpPr txBox="1">
              <a:spLocks noChangeArrowheads="1"/>
            </p:cNvSpPr>
            <p:nvPr/>
          </p:nvSpPr>
          <p:spPr bwMode="auto">
            <a:xfrm>
              <a:off x="0" y="1511283"/>
              <a:ext cx="1440815" cy="44953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Calibri" panose="020F0502020204030204" pitchFamily="34" charset="0"/>
                  <a:ea typeface="標楷體" panose="03000509000000000000" pitchFamily="65" charset="-120"/>
                  <a:cs typeface="Times New Roman" panose="02020603050405020304" pitchFamily="18" charset="0"/>
                </a:rPr>
                <a:t>外殼建模</a:t>
              </a:r>
              <a:r>
                <a:rPr lang="en-US" sz="1200" dirty="0">
                  <a:effectLst/>
                  <a:latin typeface="標楷體" panose="03000509000000000000" pitchFamily="65" charset="-120"/>
                  <a:ea typeface="新細明體" panose="02020500000000000000" pitchFamily="18" charset="-120"/>
                  <a:cs typeface="Times New Roman" panose="02020603050405020304" pitchFamily="18" charset="0"/>
                </a:rPr>
                <a:t>(Blender)</a:t>
              </a:r>
              <a:br>
                <a:rPr lang="en-US" sz="1200" dirty="0">
                  <a:effectLst/>
                  <a:latin typeface="標楷體" panose="03000509000000000000" pitchFamily="65" charset="-120"/>
                  <a:ea typeface="新細明體" panose="02020500000000000000" pitchFamily="18" charset="-120"/>
                  <a:cs typeface="Times New Roman" panose="02020603050405020304" pitchFamily="18" charset="0"/>
                </a:rPr>
              </a:br>
              <a:r>
                <a:rPr lang="en-US" altLang="zh-TW" sz="1200" dirty="0">
                  <a:effectLst/>
                  <a:latin typeface="標楷體" panose="03000509000000000000" pitchFamily="65" charset="-120"/>
                  <a:ea typeface="新細明體" panose="02020500000000000000" pitchFamily="18" charset="-120"/>
                  <a:cs typeface="Times New Roman" panose="02020603050405020304" pitchFamily="18" charset="0"/>
                </a:rPr>
                <a:t>(5/3~12)</a:t>
              </a:r>
              <a:endParaRPr lang="en-US" sz="1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1" name="Text Box 2">
              <a:extLst>
                <a:ext uri="{FF2B5EF4-FFF2-40B4-BE49-F238E27FC236}">
                  <a16:creationId xmlns:a16="http://schemas.microsoft.com/office/drawing/2014/main" id="{0D178E1C-959A-491C-8DF9-EF632D90FEBC}"/>
                </a:ext>
              </a:extLst>
            </p:cNvPr>
            <p:cNvSpPr txBox="1">
              <a:spLocks noChangeArrowheads="1"/>
            </p:cNvSpPr>
            <p:nvPr/>
          </p:nvSpPr>
          <p:spPr bwMode="auto">
            <a:xfrm>
              <a:off x="0" y="2086319"/>
              <a:ext cx="1440815" cy="44953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切片與</a:t>
              </a:r>
              <a:r>
                <a:rPr lang="en-US" sz="1200" dirty="0">
                  <a:effectLst/>
                  <a:latin typeface="標楷體" panose="03000509000000000000" pitchFamily="65" charset="-120"/>
                  <a:ea typeface="標楷體" panose="03000509000000000000" pitchFamily="65" charset="-120"/>
                  <a:cs typeface="Times New Roman" panose="02020603050405020304" pitchFamily="18" charset="0"/>
                </a:rPr>
                <a:t>3D</a:t>
              </a: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列印</a:t>
              </a:r>
              <a:b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br>
              <a: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t>(5/12~22)</a:t>
              </a:r>
              <a:endParaRPr lang="en-US" sz="1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12" name="Text Box 2">
              <a:extLst>
                <a:ext uri="{FF2B5EF4-FFF2-40B4-BE49-F238E27FC236}">
                  <a16:creationId xmlns:a16="http://schemas.microsoft.com/office/drawing/2014/main" id="{5C311928-6D9E-4FDD-A36E-794C5E85E88D}"/>
                </a:ext>
              </a:extLst>
            </p:cNvPr>
            <p:cNvSpPr txBox="1">
              <a:spLocks noChangeArrowheads="1"/>
            </p:cNvSpPr>
            <p:nvPr/>
          </p:nvSpPr>
          <p:spPr bwMode="auto">
            <a:xfrm>
              <a:off x="3241963" y="1132620"/>
              <a:ext cx="1485265" cy="40830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外殼與電路組裝</a:t>
              </a:r>
              <a:b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br>
              <a: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t>(5/28~30)</a:t>
              </a:r>
              <a:endParaRPr lang="en-US" sz="1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13" name="Text Box 2">
              <a:extLst>
                <a:ext uri="{FF2B5EF4-FFF2-40B4-BE49-F238E27FC236}">
                  <a16:creationId xmlns:a16="http://schemas.microsoft.com/office/drawing/2014/main" id="{01C25B35-1686-4163-B4CE-196F40ED3AF7}"/>
                </a:ext>
              </a:extLst>
            </p:cNvPr>
            <p:cNvSpPr txBox="1">
              <a:spLocks noChangeArrowheads="1"/>
            </p:cNvSpPr>
            <p:nvPr/>
          </p:nvSpPr>
          <p:spPr bwMode="auto">
            <a:xfrm>
              <a:off x="3241963" y="1745673"/>
              <a:ext cx="1485265" cy="42949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完整版程式撰寫</a:t>
              </a:r>
              <a:b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br>
              <a: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t>(5/29~6/8)</a:t>
              </a:r>
              <a:endParaRPr lang="en-US" sz="1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14" name="Text Box 2">
              <a:extLst>
                <a:ext uri="{FF2B5EF4-FFF2-40B4-BE49-F238E27FC236}">
                  <a16:creationId xmlns:a16="http://schemas.microsoft.com/office/drawing/2014/main" id="{4FF852D2-5720-44AB-AAF8-4EEA9DEEE8B8}"/>
                </a:ext>
              </a:extLst>
            </p:cNvPr>
            <p:cNvSpPr txBox="1">
              <a:spLocks noChangeArrowheads="1"/>
            </p:cNvSpPr>
            <p:nvPr/>
          </p:nvSpPr>
          <p:spPr bwMode="auto">
            <a:xfrm>
              <a:off x="3241963" y="2355273"/>
              <a:ext cx="1485265" cy="5334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altLang="en-US" sz="1200" dirty="0">
                  <a:effectLst/>
                  <a:latin typeface="標楷體" panose="03000509000000000000" pitchFamily="65" charset="-120"/>
                  <a:ea typeface="標楷體" panose="03000509000000000000" pitchFamily="65" charset="-120"/>
                  <a:cs typeface="Times New Roman" panose="02020603050405020304" pitchFamily="18" charset="0"/>
                </a:rPr>
                <a:t>長時間</a:t>
              </a: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穩定</a:t>
              </a:r>
              <a:r>
                <a:rPr lang="zh-TW" altLang="en-US" sz="1200" dirty="0">
                  <a:effectLst/>
                  <a:latin typeface="標楷體" panose="03000509000000000000" pitchFamily="65" charset="-120"/>
                  <a:ea typeface="標楷體" panose="03000509000000000000" pitchFamily="65" charset="-120"/>
                  <a:cs typeface="Times New Roman" panose="02020603050405020304" pitchFamily="18" charset="0"/>
                </a:rPr>
                <a:t>性</a:t>
              </a: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測試、</a:t>
              </a:r>
              <a:br>
                <a:rPr lang="en-US" sz="1200" dirty="0">
                  <a:effectLst/>
                  <a:latin typeface="標楷體" panose="03000509000000000000" pitchFamily="65" charset="-120"/>
                  <a:ea typeface="標楷體" panose="03000509000000000000" pitchFamily="65" charset="-120"/>
                  <a:cs typeface="Times New Roman" panose="02020603050405020304" pitchFamily="18" charset="0"/>
                </a:rPr>
              </a:b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參數調整</a:t>
              </a:r>
              <a:b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br>
              <a: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t>(6/2~8)</a:t>
              </a:r>
              <a:endParaRPr lang="en-US" sz="1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15" name="Text Box 2">
              <a:extLst>
                <a:ext uri="{FF2B5EF4-FFF2-40B4-BE49-F238E27FC236}">
                  <a16:creationId xmlns:a16="http://schemas.microsoft.com/office/drawing/2014/main" id="{048E0254-F4DC-4FAE-849B-93343BEB0EAA}"/>
                </a:ext>
              </a:extLst>
            </p:cNvPr>
            <p:cNvSpPr txBox="1">
              <a:spLocks noChangeArrowheads="1"/>
            </p:cNvSpPr>
            <p:nvPr/>
          </p:nvSpPr>
          <p:spPr bwMode="auto">
            <a:xfrm>
              <a:off x="3241963" y="538057"/>
              <a:ext cx="1485265" cy="38792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標楷體" panose="03000509000000000000" pitchFamily="65" charset="-120"/>
                  <a:ea typeface="標楷體" panose="03000509000000000000" pitchFamily="65" charset="-120"/>
                  <a:cs typeface="Times New Roman" panose="02020603050405020304" pitchFamily="18" charset="0"/>
                </a:rPr>
                <a:t>電源供應電路組裝</a:t>
              </a:r>
              <a:b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br>
              <a:r>
                <a:rPr lang="en-US" altLang="zh-TW" sz="1200" dirty="0">
                  <a:effectLst/>
                  <a:latin typeface="標楷體" panose="03000509000000000000" pitchFamily="65" charset="-120"/>
                  <a:ea typeface="標楷體" panose="03000509000000000000" pitchFamily="65" charset="-120"/>
                  <a:cs typeface="Times New Roman" panose="02020603050405020304" pitchFamily="18" charset="0"/>
                </a:rPr>
                <a:t>(5/28)</a:t>
              </a:r>
              <a:endParaRPr lang="en-US" sz="1100" dirty="0">
                <a:effectLst/>
                <a:latin typeface="標楷體" panose="03000509000000000000" pitchFamily="65" charset="-120"/>
                <a:ea typeface="標楷體" panose="03000509000000000000" pitchFamily="65" charset="-120"/>
                <a:cs typeface="Times New Roman" panose="02020603050405020304" pitchFamily="18" charset="0"/>
              </a:endParaRPr>
            </a:p>
          </p:txBody>
        </p:sp>
        <p:sp>
          <p:nvSpPr>
            <p:cNvPr id="16" name="Text Box 2">
              <a:extLst>
                <a:ext uri="{FF2B5EF4-FFF2-40B4-BE49-F238E27FC236}">
                  <a16:creationId xmlns:a16="http://schemas.microsoft.com/office/drawing/2014/main" id="{5329C3E1-C762-43F6-BF61-DEB42EFCA8DC}"/>
                </a:ext>
              </a:extLst>
            </p:cNvPr>
            <p:cNvSpPr txBox="1">
              <a:spLocks noChangeArrowheads="1"/>
            </p:cNvSpPr>
            <p:nvPr/>
          </p:nvSpPr>
          <p:spPr bwMode="auto">
            <a:xfrm>
              <a:off x="3241963" y="3068782"/>
              <a:ext cx="1485265" cy="3111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zh-TW" sz="1200" dirty="0">
                  <a:effectLst/>
                  <a:latin typeface="Calibri" panose="020F0502020204030204" pitchFamily="34" charset="0"/>
                  <a:ea typeface="標楷體" panose="03000509000000000000" pitchFamily="65" charset="-120"/>
                  <a:cs typeface="Times New Roman" panose="02020603050405020304" pitchFamily="18" charset="0"/>
                </a:rPr>
                <a:t>最終程式調整</a:t>
              </a:r>
              <a:endParaRPr lang="en-US" sz="1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17" name="Arrow: Down 16">
              <a:extLst>
                <a:ext uri="{FF2B5EF4-FFF2-40B4-BE49-F238E27FC236}">
                  <a16:creationId xmlns:a16="http://schemas.microsoft.com/office/drawing/2014/main" id="{3BCC7A2C-122E-44C4-8ADD-3A5D2F3D2F0A}"/>
                </a:ext>
              </a:extLst>
            </p:cNvPr>
            <p:cNvSpPr/>
            <p:nvPr/>
          </p:nvSpPr>
          <p:spPr>
            <a:xfrm>
              <a:off x="90054" y="0"/>
              <a:ext cx="1255843" cy="3054928"/>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Arrow: Down 17">
              <a:extLst>
                <a:ext uri="{FF2B5EF4-FFF2-40B4-BE49-F238E27FC236}">
                  <a16:creationId xmlns:a16="http://schemas.microsoft.com/office/drawing/2014/main" id="{3CDC737F-3794-4BD9-9D5D-E23E81EFF801}"/>
                </a:ext>
              </a:extLst>
            </p:cNvPr>
            <p:cNvSpPr/>
            <p:nvPr/>
          </p:nvSpPr>
          <p:spPr>
            <a:xfrm>
              <a:off x="3276600" y="0"/>
              <a:ext cx="1255843" cy="3054928"/>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Arrow: Right 18">
              <a:extLst>
                <a:ext uri="{FF2B5EF4-FFF2-40B4-BE49-F238E27FC236}">
                  <a16:creationId xmlns:a16="http://schemas.microsoft.com/office/drawing/2014/main" id="{0252E7F6-C75D-4676-BFA3-AEABD6874652}"/>
                </a:ext>
              </a:extLst>
            </p:cNvPr>
            <p:cNvSpPr/>
            <p:nvPr/>
          </p:nvSpPr>
          <p:spPr>
            <a:xfrm rot="18735613">
              <a:off x="1876483" y="1466041"/>
              <a:ext cx="838200" cy="581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0" name="TextBox 19">
            <a:extLst>
              <a:ext uri="{FF2B5EF4-FFF2-40B4-BE49-F238E27FC236}">
                <a16:creationId xmlns:a16="http://schemas.microsoft.com/office/drawing/2014/main" id="{F7CC922C-828F-4009-91DF-FAFAC76B6347}"/>
              </a:ext>
            </a:extLst>
          </p:cNvPr>
          <p:cNvSpPr txBox="1"/>
          <p:nvPr/>
        </p:nvSpPr>
        <p:spPr>
          <a:xfrm>
            <a:off x="7170599" y="5595478"/>
            <a:ext cx="3852489" cy="923330"/>
          </a:xfrm>
          <a:prstGeom prst="rect">
            <a:avLst/>
          </a:prstGeom>
          <a:noFill/>
        </p:spPr>
        <p:txBody>
          <a:bodyPr wrap="square" rtlCol="0">
            <a:spAutoFit/>
          </a:bodyPr>
          <a:lstStyle/>
          <a:p>
            <a:r>
              <a:rPr lang="zh-TW" sz="1800" dirty="0">
                <a:effectLst/>
                <a:ea typeface="標楷體" panose="03000509000000000000" pitchFamily="65" charset="-120"/>
                <a:cs typeface="Calibri" panose="020F0502020204030204" pitchFamily="34" charset="0"/>
              </a:rPr>
              <a:t>製作過程縮時影片連結</a:t>
            </a:r>
            <a:endParaRPr lang="en-US" sz="1800" u="sng" dirty="0">
              <a:solidFill>
                <a:srgbClr val="0563C1"/>
              </a:solidFill>
              <a:effectLst/>
              <a:latin typeface="標楷體" panose="03000509000000000000" pitchFamily="65" charset="-120"/>
              <a:ea typeface="新細明體" panose="02020500000000000000" pitchFamily="18" charset="-120"/>
              <a:cs typeface="Calibri" panose="020F0502020204030204" pitchFamily="34" charset="0"/>
              <a:hlinkClick r:id="rId4"/>
            </a:endParaRPr>
          </a:p>
          <a:p>
            <a:r>
              <a:rPr lang="en-US" sz="1800" u="sng" dirty="0">
                <a:solidFill>
                  <a:srgbClr val="0563C1"/>
                </a:solidFill>
                <a:effectLst/>
                <a:latin typeface="標楷體" panose="03000509000000000000" pitchFamily="65" charset="-120"/>
                <a:ea typeface="新細明體" panose="02020500000000000000" pitchFamily="18" charset="-120"/>
                <a:cs typeface="Calibri" panose="020F0502020204030204" pitchFamily="34" charset="0"/>
                <a:hlinkClick r:id="rId4"/>
              </a:rPr>
              <a:t>https://youtu.be/B3E9KYg2nBQ</a:t>
            </a:r>
            <a:endParaRPr lang="en-US"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dirty="0"/>
          </a:p>
        </p:txBody>
      </p:sp>
      <p:pic>
        <p:nvPicPr>
          <p:cNvPr id="22" name="Picture 21">
            <a:extLst>
              <a:ext uri="{FF2B5EF4-FFF2-40B4-BE49-F238E27FC236}">
                <a16:creationId xmlns:a16="http://schemas.microsoft.com/office/drawing/2014/main" id="{0B7F9448-DF53-4472-8A2C-E3A007AB878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32335" y="5203628"/>
            <a:ext cx="1192530" cy="1192530"/>
          </a:xfrm>
          <a:prstGeom prst="rect">
            <a:avLst/>
          </a:prstGeom>
        </p:spPr>
      </p:pic>
      <p:sp>
        <p:nvSpPr>
          <p:cNvPr id="21" name="TextBox 20">
            <a:extLst>
              <a:ext uri="{FF2B5EF4-FFF2-40B4-BE49-F238E27FC236}">
                <a16:creationId xmlns:a16="http://schemas.microsoft.com/office/drawing/2014/main" id="{186C0915-3AB8-4DF5-956B-CAAF69A4E1C6}"/>
              </a:ext>
            </a:extLst>
          </p:cNvPr>
          <p:cNvSpPr txBox="1"/>
          <p:nvPr/>
        </p:nvSpPr>
        <p:spPr>
          <a:xfrm rot="18678898">
            <a:off x="7880766" y="3295286"/>
            <a:ext cx="646331" cy="276999"/>
          </a:xfrm>
          <a:prstGeom prst="rect">
            <a:avLst/>
          </a:prstGeom>
          <a:noFill/>
        </p:spPr>
        <p:txBody>
          <a:bodyPr wrap="none" rtlCol="0">
            <a:spAutoFit/>
          </a:bodyPr>
          <a:lstStyle/>
          <a:p>
            <a:r>
              <a:rPr lang="zh-TW" altLang="en-US" sz="1200" dirty="0">
                <a:latin typeface="標楷體" panose="03000509000000000000" pitchFamily="65" charset="-120"/>
                <a:ea typeface="標楷體" panose="03000509000000000000" pitchFamily="65" charset="-120"/>
              </a:rPr>
              <a:t>我確診</a:t>
            </a:r>
            <a:endParaRPr lang="en-US" altLang="zh-TW"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33711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1104</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標楷體</vt:lpstr>
      <vt:lpstr>Arial</vt:lpstr>
      <vt:lpstr>Calibri</vt:lpstr>
      <vt:lpstr>Calibri Light</vt:lpstr>
      <vt:lpstr>Office Theme</vt:lpstr>
      <vt:lpstr>111B人工智慧及其應用期末專題報告 Part I  主題: ESP32氣象站</vt:lpstr>
      <vt:lpstr>貳、設計規劃 一、感測器規劃</vt:lpstr>
      <vt:lpstr>二、模組規劃</vt:lpstr>
      <vt:lpstr>⌂降雨量計算(小時累計雨量)</vt:lpstr>
      <vt:lpstr>三、設計圖 1.電路圖、外觀設計 (初步規劃5/2)</vt:lpstr>
      <vt:lpstr>2.電路圖(完整版6/5)</vt:lpstr>
      <vt:lpstr>3.設備介紹</vt:lpstr>
      <vt:lpstr>參、實際組裝 一、外殼數計(使用Blender 3D建模 5/3~12)  二、切片(轉檔Gcode) </vt:lpstr>
      <vt:lpstr>三、3D列印(5/12~22)   四、組裝流程、組裝影片</vt:lpstr>
      <vt:lpstr>五、3D列印物件、開始組裝(5/29)</vt:lpstr>
      <vt:lpstr>PowerPoint Presentation</vt:lpstr>
      <vt:lpstr>三、I2C 推薦使用</vt:lpstr>
      <vt:lpstr>伍、資料監看 一、ThingSpeak IoT平臺 </vt:lpstr>
      <vt:lpstr>PowerPoint Presentation</vt:lpstr>
      <vt:lpstr>陸、未來展望</vt:lpstr>
      <vt:lpstr>6.外觀與製作過程改良</vt:lpstr>
      <vt:lpstr>附錄一、相關照片</vt:lpstr>
      <vt:lpstr>謝謝聆聽!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111B人工智慧及其應用期末專題報告 Part I  主題: ESP32氣象站</dc:title>
  <dc:creator>Josh Hsieh</dc:creator>
  <cp:lastModifiedBy>Josh Hsieh</cp:lastModifiedBy>
  <cp:revision>17</cp:revision>
  <dcterms:created xsi:type="dcterms:W3CDTF">2023-06-12T00:39:25Z</dcterms:created>
  <dcterms:modified xsi:type="dcterms:W3CDTF">2023-06-12T17:04:43Z</dcterms:modified>
</cp:coreProperties>
</file>